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314" r:id="rId5"/>
    <p:sldId id="315" r:id="rId6"/>
    <p:sldId id="316" r:id="rId7"/>
    <p:sldId id="318" r:id="rId8"/>
    <p:sldId id="320" r:id="rId9"/>
    <p:sldId id="321" r:id="rId10"/>
    <p:sldId id="322" r:id="rId11"/>
    <p:sldId id="337" r:id="rId12"/>
    <p:sldId id="338" r:id="rId13"/>
    <p:sldId id="329" r:id="rId14"/>
    <p:sldId id="323" r:id="rId15"/>
    <p:sldId id="326" r:id="rId16"/>
    <p:sldId id="327" r:id="rId17"/>
    <p:sldId id="330" r:id="rId18"/>
    <p:sldId id="331" r:id="rId19"/>
    <p:sldId id="319" r:id="rId20"/>
    <p:sldId id="332" r:id="rId21"/>
    <p:sldId id="325" r:id="rId22"/>
    <p:sldId id="333" r:id="rId23"/>
    <p:sldId id="334" r:id="rId24"/>
    <p:sldId id="335" r:id="rId25"/>
    <p:sldId id="339" r:id="rId26"/>
    <p:sldId id="324" r:id="rId27"/>
    <p:sldId id="336" r:id="rId28"/>
    <p:sldId id="328" r:id="rId29"/>
    <p:sldId id="30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48F"/>
    <a:srgbClr val="E71D5C"/>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p:cViewPr varScale="1">
        <p:scale>
          <a:sx n="106" d="100"/>
          <a:sy n="106" d="100"/>
        </p:scale>
        <p:origin x="792" y="114"/>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11/4/2024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7C6B9-168B-7F2B-9449-DA5D0E3F8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99F739-70D6-78C5-2C8E-5A2D1D7C53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42FC7B-F4DE-D1DC-27C0-B3BBA89D48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CF5163-FAF1-A527-FCEF-1DE3D83929BE}"/>
              </a:ext>
            </a:extLst>
          </p:cNvPr>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261548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4110010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A5D79-F01F-1322-08F1-8482C98F7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084A1-0014-D072-03C6-EE2AD9A3D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8EEAA-BC83-1185-4D78-A94DD1E7C9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E55ED8-BB31-2564-CCEF-240E065808C5}"/>
              </a:ext>
            </a:extLst>
          </p:cNvPr>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2515580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2261767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1406F-5488-2810-1D6C-22A682233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6B46B7-E671-B465-A86B-6B9BE8AFC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081AE-4547-2D64-0486-83CA360CB2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C8781C-93F5-9A90-DBAD-4738555496B5}"/>
              </a:ext>
            </a:extLst>
          </p:cNvPr>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2719688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40C48-B286-04BC-2C97-B5C386493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1C7BE-D338-2718-D365-4B5B39CD5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6E92B3-4E70-F46F-E954-29C95475CF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2B3CE3-E3A0-14C6-2613-11C5E5562EEC}"/>
              </a:ext>
            </a:extLst>
          </p:cNvPr>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1467835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B9AA7-7A50-302F-2864-F17543D18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431B9B-BC9D-C550-DD04-074C07EBC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34730-C4D4-B93B-C059-12161DAB74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49CE15-9F57-13B2-19DD-603FD8E4EA98}"/>
              </a:ext>
            </a:extLst>
          </p:cNvPr>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2053212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1C01A-6171-D5F1-09DC-D2ADF2B7A6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5F8F2-E3BE-1DE4-6710-F655A2433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1A148-B4B1-02DD-C4A3-CF83CE2716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07E9D3-C756-D6D6-EF0B-F5D7D584E4D6}"/>
              </a:ext>
            </a:extLst>
          </p:cNvPr>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3214247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23</a:t>
            </a:fld>
            <a:endParaRPr lang="en-US" dirty="0"/>
          </a:p>
        </p:txBody>
      </p:sp>
    </p:spTree>
    <p:extLst>
      <p:ext uri="{BB962C8B-B14F-4D97-AF65-F5344CB8AC3E}">
        <p14:creationId xmlns:p14="http://schemas.microsoft.com/office/powerpoint/2010/main" val="679238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5457E-659E-7F94-EA95-3C17A06FE6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ADE64-1945-819B-8C17-16568FBE8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F3181-F47C-41E0-9D6D-0FB69BB7CE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04412D-23CA-3D6D-8997-6C106BE7060F}"/>
              </a:ext>
            </a:extLst>
          </p:cNvPr>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3002776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26</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258656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59349-ABFB-D46E-1B35-7DDE78022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1E186-4A60-E326-3E57-1FFDE45BA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ECB6B-51B1-BA5B-46D0-F0A5955354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DC7B54-35D4-1717-218F-AB9E8032E0B3}"/>
              </a:ext>
            </a:extLst>
          </p:cNvPr>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830411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DBF53-0799-CFDD-7D04-C8FC095600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56A3E-6CCB-4BEA-B52E-F22A8ADFA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76130-2A1B-2FCF-9144-EFFB913810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11B106-68FF-82D7-63FB-1D2081288E34}"/>
              </a:ext>
            </a:extLst>
          </p:cNvPr>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42704145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0.sv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463544" y="2471596"/>
            <a:ext cx="6727580" cy="3638288"/>
          </a:xfrm>
        </p:spPr>
        <p:txBody>
          <a:bodyPr>
            <a:normAutofit/>
          </a:bodyPr>
          <a:lstStyle/>
          <a:p>
            <a:pPr algn="ctr"/>
            <a:r>
              <a:rPr lang="he-IL" sz="5400" b="1" dirty="0"/>
              <a:t>תרגום ואופטימיזציה דינמיים של קוד 046275</a:t>
            </a:r>
            <a:br>
              <a:rPr lang="he-IL" sz="5400" b="1" dirty="0"/>
            </a:br>
            <a:r>
              <a:rPr lang="he-IL" sz="5400" b="1" dirty="0"/>
              <a:t>פרויקט סיום</a:t>
            </a:r>
            <a:endParaRPr lang="en-US" sz="5400" b="1" dirty="0"/>
          </a:p>
        </p:txBody>
      </p:sp>
      <p:sp>
        <p:nvSpPr>
          <p:cNvPr id="3" name="Subtitle 3">
            <a:extLst>
              <a:ext uri="{FF2B5EF4-FFF2-40B4-BE49-F238E27FC236}">
                <a16:creationId xmlns:a16="http://schemas.microsoft.com/office/drawing/2014/main" id="{3EC6BC3B-D358-048E-E78B-BEE0D846729A}"/>
              </a:ext>
            </a:extLst>
          </p:cNvPr>
          <p:cNvSpPr txBox="1">
            <a:spLocks/>
          </p:cNvSpPr>
          <p:nvPr/>
        </p:nvSpPr>
        <p:spPr>
          <a:xfrm>
            <a:off x="878185" y="5401635"/>
            <a:ext cx="4503881" cy="121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endParaRPr lang="he-IL" dirty="0">
              <a:solidFill>
                <a:schemeClr val="bg1"/>
              </a:solidFill>
            </a:endParaRPr>
          </a:p>
        </p:txBody>
      </p:sp>
      <p:sp>
        <p:nvSpPr>
          <p:cNvPr id="4" name="Title 1">
            <a:extLst>
              <a:ext uri="{FF2B5EF4-FFF2-40B4-BE49-F238E27FC236}">
                <a16:creationId xmlns:a16="http://schemas.microsoft.com/office/drawing/2014/main" id="{A88DC98F-4581-B6CD-18E4-AF93FB5B1689}"/>
              </a:ext>
            </a:extLst>
          </p:cNvPr>
          <p:cNvSpPr txBox="1">
            <a:spLocks/>
          </p:cNvSpPr>
          <p:nvPr/>
        </p:nvSpPr>
        <p:spPr>
          <a:xfrm>
            <a:off x="3130125" y="5874626"/>
            <a:ext cx="9755743" cy="8326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lgn="ctr"/>
            <a:r>
              <a:rPr lang="he-IL" sz="2800" b="1" dirty="0"/>
              <a:t>מרצה</a:t>
            </a:r>
            <a:r>
              <a:rPr lang="he-IL" sz="2800" dirty="0"/>
              <a:t>: גדי הבר              </a:t>
            </a:r>
            <a:r>
              <a:rPr lang="he-IL" sz="2800" b="1" dirty="0"/>
              <a:t>מציגים</a:t>
            </a:r>
            <a:r>
              <a:rPr lang="he-IL" sz="2800" dirty="0"/>
              <a:t>: אוהד איתן ושחר אילוביץ</a:t>
            </a:r>
            <a:endParaRPr lang="en-US" sz="2800" dirty="0"/>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7883E-F7A7-6A71-1EC5-EFAD0FAA9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851720-4C38-F5C7-8389-8946661BC264}"/>
              </a:ext>
            </a:extLst>
          </p:cNvPr>
          <p:cNvSpPr>
            <a:spLocks noGrp="1"/>
          </p:cNvSpPr>
          <p:nvPr>
            <p:ph type="title"/>
          </p:nvPr>
        </p:nvSpPr>
        <p:spPr>
          <a:xfrm>
            <a:off x="914399" y="365125"/>
            <a:ext cx="10363202" cy="1603462"/>
          </a:xfrm>
        </p:spPr>
        <p:txBody>
          <a:bodyPr>
            <a:normAutofit/>
          </a:bodyPr>
          <a:lstStyle/>
          <a:p>
            <a:pPr algn="ctr" rtl="1"/>
            <a:r>
              <a:rPr lang="he-IL" sz="3600" b="1" dirty="0"/>
              <a:t>עדכון הכתובות לאחר סידור מחדש</a:t>
            </a:r>
            <a:endParaRPr lang="en-US" sz="3600" b="1" dirty="0"/>
          </a:p>
        </p:txBody>
      </p:sp>
      <p:sp>
        <p:nvSpPr>
          <p:cNvPr id="5" name="Slide Number Placeholder 4">
            <a:extLst>
              <a:ext uri="{FF2B5EF4-FFF2-40B4-BE49-F238E27FC236}">
                <a16:creationId xmlns:a16="http://schemas.microsoft.com/office/drawing/2014/main" id="{A693E8FB-835A-BC81-39CC-20F5ECB99C7E}"/>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sp>
        <p:nvSpPr>
          <p:cNvPr id="7" name="Table Placeholder 6">
            <a:extLst>
              <a:ext uri="{FF2B5EF4-FFF2-40B4-BE49-F238E27FC236}">
                <a16:creationId xmlns:a16="http://schemas.microsoft.com/office/drawing/2014/main" id="{F25F9FEE-69B4-FB51-81CC-787BC8A51120}"/>
              </a:ext>
            </a:extLst>
          </p:cNvPr>
          <p:cNvSpPr>
            <a:spLocks noGrp="1"/>
          </p:cNvSpPr>
          <p:nvPr>
            <p:ph type="tbl" sz="quarter" idx="11"/>
          </p:nvPr>
        </p:nvSpPr>
        <p:spPr>
          <a:xfrm>
            <a:off x="914400" y="2022250"/>
            <a:ext cx="10363202" cy="3932237"/>
          </a:xfrm>
        </p:spPr>
        <p:txBody>
          <a:bodyPr>
            <a:normAutofit/>
          </a:bodyPr>
          <a:lstStyle/>
          <a:p>
            <a:pPr algn="r" rtl="1"/>
            <a:r>
              <a:rPr lang="he-IL" sz="2800" dirty="0"/>
              <a:t>חילקנו את הפקודות המיוחדות לפי סוגן :</a:t>
            </a:r>
          </a:p>
          <a:p>
            <a:pPr marL="0" indent="0" algn="r" rtl="1">
              <a:buNone/>
            </a:pPr>
            <a:r>
              <a:rPr lang="he-IL" sz="2800" dirty="0"/>
              <a:t>	 </a:t>
            </a:r>
            <a:r>
              <a:rPr lang="en-US" sz="2800" dirty="0"/>
              <a:t>call, ret, </a:t>
            </a:r>
            <a:r>
              <a:rPr lang="en-US" sz="2800" dirty="0" err="1"/>
              <a:t>jmp</a:t>
            </a:r>
            <a:r>
              <a:rPr lang="en-US" sz="2800" dirty="0"/>
              <a:t> </a:t>
            </a:r>
            <a:r>
              <a:rPr lang="en-US" sz="2800" dirty="0" err="1"/>
              <a:t>rax</a:t>
            </a:r>
            <a:r>
              <a:rPr lang="en-US" sz="2800" dirty="0"/>
              <a:t>, conditional and unconditional</a:t>
            </a:r>
          </a:p>
          <a:p>
            <a:pPr algn="r" rtl="1"/>
            <a:r>
              <a:rPr lang="he-IL" sz="2800" dirty="0"/>
              <a:t>עבור פקודות שהקפיצה שלהן היא "קדימה", כלומר ל</a:t>
            </a:r>
            <a:r>
              <a:rPr lang="en-US" sz="2800" dirty="0"/>
              <a:t>BBL</a:t>
            </a:r>
            <a:r>
              <a:rPr lang="he-IL" sz="2800" dirty="0"/>
              <a:t> יעד שכתובת הפקודה הראשונה שלו היא גדולה יותר משל </a:t>
            </a:r>
            <a:r>
              <a:rPr lang="en-US" sz="2800" dirty="0"/>
              <a:t>BBL</a:t>
            </a:r>
            <a:r>
              <a:rPr lang="he-IL" sz="2800" dirty="0"/>
              <a:t> המקור – חישבנו באופן פשוט את ההפרש בין הכתובות כפי שהוא גם ב</a:t>
            </a:r>
            <a:r>
              <a:rPr lang="en-US" sz="2800" dirty="0"/>
              <a:t>instruction map </a:t>
            </a:r>
            <a:r>
              <a:rPr lang="he-IL" sz="2800" dirty="0"/>
              <a:t> המקורי</a:t>
            </a:r>
          </a:p>
          <a:p>
            <a:pPr lvl="1" algn="r" rtl="1"/>
            <a:r>
              <a:rPr lang="he-IL" dirty="0"/>
              <a:t>לדוגמא – </a:t>
            </a:r>
            <a:r>
              <a:rPr lang="en-US" dirty="0"/>
              <a:t>BBL</a:t>
            </a:r>
            <a:r>
              <a:rPr lang="he-IL" dirty="0"/>
              <a:t> מספר 228 שקופץ ל</a:t>
            </a:r>
            <a:r>
              <a:rPr lang="en-US" dirty="0"/>
              <a:t>BBL</a:t>
            </a:r>
            <a:r>
              <a:rPr lang="he-IL" dirty="0"/>
              <a:t> 230 שגם לאחר הסידור מחדש, מגיע ברצף אחריו</a:t>
            </a:r>
          </a:p>
          <a:p>
            <a:pPr algn="r" rtl="1"/>
            <a:endParaRPr lang="en-US" u="sng" dirty="0"/>
          </a:p>
        </p:txBody>
      </p:sp>
    </p:spTree>
    <p:extLst>
      <p:ext uri="{BB962C8B-B14F-4D97-AF65-F5344CB8AC3E}">
        <p14:creationId xmlns:p14="http://schemas.microsoft.com/office/powerpoint/2010/main" val="10024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1603462"/>
          </a:xfrm>
        </p:spPr>
        <p:txBody>
          <a:bodyPr>
            <a:normAutofit/>
          </a:bodyPr>
          <a:lstStyle/>
          <a:p>
            <a:pPr algn="ctr" rtl="1"/>
            <a:r>
              <a:rPr lang="he-IL" sz="3600" b="1" dirty="0"/>
              <a:t>עדכון הכתובות לאחר סידור מחדש</a:t>
            </a:r>
            <a:endParaRPr lang="en-US" sz="3600" b="1" dirty="0"/>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11</a:t>
            </a:fld>
            <a:endParaRPr lang="en-US" dirty="0"/>
          </a:p>
        </p:txBody>
      </p:sp>
      <p:sp>
        <p:nvSpPr>
          <p:cNvPr id="7" name="Table Placeholder 6">
            <a:extLst>
              <a:ext uri="{FF2B5EF4-FFF2-40B4-BE49-F238E27FC236}">
                <a16:creationId xmlns:a16="http://schemas.microsoft.com/office/drawing/2014/main" id="{16493E83-116A-0DAC-5E75-7C38A9B76959}"/>
              </a:ext>
            </a:extLst>
          </p:cNvPr>
          <p:cNvSpPr>
            <a:spLocks noGrp="1"/>
          </p:cNvSpPr>
          <p:nvPr>
            <p:ph type="tbl" sz="quarter" idx="11"/>
          </p:nvPr>
        </p:nvSpPr>
        <p:spPr>
          <a:xfrm>
            <a:off x="4744016" y="2043359"/>
            <a:ext cx="6533586" cy="3932237"/>
          </a:xfrm>
        </p:spPr>
        <p:txBody>
          <a:bodyPr>
            <a:normAutofit/>
          </a:bodyPr>
          <a:lstStyle/>
          <a:p>
            <a:pPr algn="r" rtl="1"/>
            <a:r>
              <a:rPr lang="he-IL" sz="2400" dirty="0"/>
              <a:t>עבור פקודות שהקפיצה שלהן היא "אחורה", כלומר </a:t>
            </a:r>
            <a:r>
              <a:rPr lang="en-US" sz="2400" dirty="0"/>
              <a:t>BBL</a:t>
            </a:r>
            <a:r>
              <a:rPr lang="he-IL" sz="2400" dirty="0"/>
              <a:t> היעד נמצא בכתובת שקטנה יותר מהכתובת של </a:t>
            </a:r>
            <a:r>
              <a:rPr lang="en-US" sz="2400" dirty="0"/>
              <a:t>BBL</a:t>
            </a:r>
            <a:r>
              <a:rPr lang="he-IL" sz="2400" dirty="0"/>
              <a:t> המקור, ביצענו את החישוב בצורה רלטיבית בעזרת דימוי ה</a:t>
            </a:r>
            <a:r>
              <a:rPr lang="en-US" sz="2400" dirty="0"/>
              <a:t>TC</a:t>
            </a:r>
            <a:r>
              <a:rPr lang="he-IL" sz="2400" dirty="0"/>
              <a:t> כגליל.</a:t>
            </a:r>
          </a:p>
          <a:p>
            <a:pPr lvl="1" algn="r" rtl="1"/>
            <a:r>
              <a:rPr lang="he-IL" sz="2000" dirty="0"/>
              <a:t>לדוגמא, </a:t>
            </a:r>
            <a:r>
              <a:rPr lang="en-US" sz="2000" dirty="0"/>
              <a:t>BBL</a:t>
            </a:r>
            <a:r>
              <a:rPr lang="he-IL" sz="2000" dirty="0"/>
              <a:t> 226 שקופץ ל</a:t>
            </a:r>
            <a:r>
              <a:rPr lang="en-US" sz="2000" dirty="0"/>
              <a:t>BBL</a:t>
            </a:r>
            <a:r>
              <a:rPr lang="he-IL" sz="2000" dirty="0"/>
              <a:t> 228 שנמצא בראש ה</a:t>
            </a:r>
            <a:r>
              <a:rPr lang="en-US" sz="2000" dirty="0"/>
              <a:t>TC</a:t>
            </a:r>
            <a:endParaRPr lang="he-IL" sz="2000" dirty="0"/>
          </a:p>
          <a:p>
            <a:pPr lvl="1" algn="r" rtl="1"/>
            <a:r>
              <a:rPr lang="he-IL" sz="2000" dirty="0"/>
              <a:t>הדרך בה ביצענו את החישוב בקוד:</a:t>
            </a:r>
          </a:p>
          <a:p>
            <a:pPr lvl="1" algn="r" rtl="1"/>
            <a:endParaRPr lang="he-IL" dirty="0"/>
          </a:p>
          <a:p>
            <a:pPr lvl="1" algn="r" rtl="1"/>
            <a:endParaRPr lang="he-IL" dirty="0"/>
          </a:p>
          <a:p>
            <a:pPr algn="r" rtl="1"/>
            <a:endParaRPr lang="en-US" u="sng" dirty="0"/>
          </a:p>
        </p:txBody>
      </p:sp>
      <p:sp>
        <p:nvSpPr>
          <p:cNvPr id="10" name="Rectangle 1">
            <a:extLst>
              <a:ext uri="{FF2B5EF4-FFF2-40B4-BE49-F238E27FC236}">
                <a16:creationId xmlns:a16="http://schemas.microsoft.com/office/drawing/2014/main" id="{F3B95F0F-2AA7-A12F-4220-C031E8D63521}"/>
              </a:ext>
            </a:extLst>
          </p:cNvPr>
          <p:cNvSpPr>
            <a:spLocks noChangeArrowheads="1"/>
          </p:cNvSpPr>
          <p:nvPr/>
        </p:nvSpPr>
        <p:spPr bwMode="auto">
          <a:xfrm>
            <a:off x="5299296" y="4390663"/>
            <a:ext cx="5423025"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400" b="0" i="0" u="none" strike="noStrike" cap="none" normalizeH="0" baseline="0" dirty="0" err="1">
                <a:ln>
                  <a:noFill/>
                </a:ln>
                <a:solidFill>
                  <a:srgbClr val="C3CEE3"/>
                </a:solidFill>
                <a:effectLst/>
                <a:latin typeface="JetBrains Mono"/>
              </a:rPr>
              <a:t>relative_offset</a:t>
            </a:r>
            <a:r>
              <a:rPr kumimoji="0" lang="en-IL" altLang="en-IL" sz="1400" b="0" i="0" u="none" strike="noStrike" cap="none" normalizeH="0" baseline="0" dirty="0">
                <a:ln>
                  <a:noFill/>
                </a:ln>
                <a:solidFill>
                  <a:srgbClr val="C3CEE3"/>
                </a:solidFill>
                <a:effectLst/>
                <a:latin typeface="JetBrains Mono"/>
              </a:rPr>
              <a:t> </a:t>
            </a:r>
            <a:r>
              <a:rPr kumimoji="0" lang="en-IL" altLang="en-IL" sz="1400" b="0" i="0" u="none" strike="noStrike" cap="none" normalizeH="0" baseline="0" dirty="0">
                <a:ln>
                  <a:noFill/>
                </a:ln>
                <a:solidFill>
                  <a:srgbClr val="89DDFF"/>
                </a:solidFill>
                <a:effectLst/>
                <a:latin typeface="JetBrains Mono"/>
              </a:rPr>
              <a:t>= </a:t>
            </a:r>
            <a:r>
              <a:rPr kumimoji="0" lang="en-IL" altLang="en-IL" sz="1400" b="0" i="0" u="none" strike="noStrike" cap="none" normalizeH="0" baseline="0" dirty="0" err="1">
                <a:ln>
                  <a:noFill/>
                </a:ln>
                <a:solidFill>
                  <a:srgbClr val="C3CEE3"/>
                </a:solidFill>
                <a:effectLst/>
                <a:latin typeface="JetBrains Mono"/>
              </a:rPr>
              <a:t>dest</a:t>
            </a:r>
            <a:r>
              <a:rPr kumimoji="0" lang="en-IL" altLang="en-IL" sz="1400" b="0" i="0" u="none" strike="noStrike" cap="none" normalizeH="0" baseline="0" dirty="0">
                <a:ln>
                  <a:noFill/>
                </a:ln>
                <a:solidFill>
                  <a:srgbClr val="C3CEE3"/>
                </a:solidFill>
                <a:effectLst/>
                <a:latin typeface="JetBrains Mono"/>
              </a:rPr>
              <a:t> </a:t>
            </a:r>
            <a:r>
              <a:rPr kumimoji="0" lang="en-IL" altLang="en-IL" sz="1400" b="0" i="0" u="none" strike="noStrike" cap="none" normalizeH="0" baseline="0" dirty="0">
                <a:ln>
                  <a:noFill/>
                </a:ln>
                <a:solidFill>
                  <a:srgbClr val="89DDFF"/>
                </a:solidFill>
                <a:effectLst/>
                <a:latin typeface="JetBrains Mono"/>
              </a:rPr>
              <a:t>+ </a:t>
            </a:r>
            <a:r>
              <a:rPr kumimoji="0" lang="en-IL" altLang="en-IL" sz="1400" b="0" i="0" u="none" strike="noStrike" cap="none" normalizeH="0" baseline="0" dirty="0" err="1">
                <a:ln>
                  <a:noFill/>
                </a:ln>
                <a:solidFill>
                  <a:srgbClr val="C3CEE3"/>
                </a:solidFill>
                <a:effectLst/>
                <a:latin typeface="JetBrains Mono"/>
              </a:rPr>
              <a:t>reordered_instr_map</a:t>
            </a:r>
            <a:r>
              <a:rPr kumimoji="0" lang="en-IL" altLang="en-IL" sz="1400" b="0" i="0" u="none" strike="noStrike" cap="none" normalizeH="0" baseline="0" dirty="0">
                <a:ln>
                  <a:noFill/>
                </a:ln>
                <a:solidFill>
                  <a:srgbClr val="89DDFF"/>
                </a:solidFill>
                <a:effectLst/>
                <a:latin typeface="JetBrains Mono"/>
              </a:rPr>
              <a:t>[</a:t>
            </a:r>
            <a:r>
              <a:rPr kumimoji="0" lang="en-IL" altLang="en-IL" sz="1400" b="0" i="0" u="none" strike="noStrike" cap="none" normalizeH="0" baseline="0" dirty="0">
                <a:ln>
                  <a:noFill/>
                </a:ln>
                <a:solidFill>
                  <a:srgbClr val="F78C6C"/>
                </a:solidFill>
                <a:effectLst/>
                <a:latin typeface="JetBrains Mono"/>
              </a:rPr>
              <a:t>0</a:t>
            </a:r>
            <a:r>
              <a:rPr kumimoji="0" lang="en-IL" altLang="en-IL" sz="1400" b="0" i="0" u="none" strike="noStrike" cap="none" normalizeH="0" baseline="0" dirty="0">
                <a:ln>
                  <a:noFill/>
                </a:ln>
                <a:solidFill>
                  <a:srgbClr val="89DDFF"/>
                </a:solidFill>
                <a:effectLst/>
                <a:latin typeface="JetBrains Mono"/>
              </a:rPr>
              <a:t>].</a:t>
            </a:r>
            <a:r>
              <a:rPr kumimoji="0" lang="en-IL" altLang="en-IL" sz="1400" b="0" i="0" u="none" strike="noStrike" cap="none" normalizeH="0" baseline="0" dirty="0" err="1">
                <a:ln>
                  <a:noFill/>
                </a:ln>
                <a:solidFill>
                  <a:srgbClr val="C3CEE3"/>
                </a:solidFill>
                <a:effectLst/>
                <a:latin typeface="JetBrains Mono"/>
              </a:rPr>
              <a:t>orig_ins_addr</a:t>
            </a:r>
            <a:r>
              <a:rPr kumimoji="0" lang="en-IL" altLang="en-IL" sz="1400" b="0" i="0" u="none" strike="noStrike" cap="none" normalizeH="0" baseline="0" dirty="0">
                <a:ln>
                  <a:noFill/>
                </a:ln>
                <a:solidFill>
                  <a:srgbClr val="C3CEE3"/>
                </a:solidFill>
                <a:effectLst/>
                <a:latin typeface="JetBrains Mono"/>
              </a:rPr>
              <a:t> </a:t>
            </a:r>
            <a:r>
              <a:rPr kumimoji="0" lang="en-IL" altLang="en-IL" sz="1400" b="0" i="0" u="none" strike="noStrike" cap="none" normalizeH="0" baseline="0" dirty="0">
                <a:ln>
                  <a:noFill/>
                </a:ln>
                <a:solidFill>
                  <a:srgbClr val="89DDFF"/>
                </a:solidFill>
                <a:effectLst/>
                <a:latin typeface="JetBrains Mono"/>
              </a:rPr>
              <a:t>–</a:t>
            </a:r>
            <a:endParaRPr kumimoji="0" lang="he-IL" altLang="en-IL" sz="14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400" b="0" i="0" u="none" strike="noStrike" cap="none" normalizeH="0" baseline="0" dirty="0">
                <a:ln>
                  <a:noFill/>
                </a:ln>
                <a:solidFill>
                  <a:srgbClr val="89DDFF"/>
                </a:solidFill>
                <a:effectLst/>
                <a:latin typeface="JetBrains Mono"/>
              </a:rPr>
              <a:t> (</a:t>
            </a:r>
            <a:r>
              <a:rPr kumimoji="0" lang="en-IL" altLang="en-IL" sz="1400" b="0" i="0" u="none" strike="noStrike" cap="none" normalizeH="0" baseline="0" dirty="0" err="1">
                <a:ln>
                  <a:noFill/>
                </a:ln>
                <a:solidFill>
                  <a:srgbClr val="C3CEE3"/>
                </a:solidFill>
                <a:effectLst/>
                <a:latin typeface="JetBrains Mono"/>
              </a:rPr>
              <a:t>reordered_instr_map</a:t>
            </a:r>
            <a:r>
              <a:rPr kumimoji="0" lang="en-IL" altLang="en-IL" sz="1400" b="0" i="0" u="none" strike="noStrike" cap="none" normalizeH="0" baseline="0" dirty="0">
                <a:ln>
                  <a:noFill/>
                </a:ln>
                <a:solidFill>
                  <a:srgbClr val="89DDFF"/>
                </a:solidFill>
                <a:effectLst/>
                <a:latin typeface="JetBrains Mono"/>
              </a:rPr>
              <a:t>[</a:t>
            </a:r>
            <a:r>
              <a:rPr kumimoji="0" lang="en-IL" altLang="en-IL" sz="1400" b="0" i="0" u="none" strike="noStrike" cap="none" normalizeH="0" baseline="0" dirty="0" err="1">
                <a:ln>
                  <a:noFill/>
                </a:ln>
                <a:solidFill>
                  <a:srgbClr val="C3CEE3"/>
                </a:solidFill>
                <a:effectLst/>
                <a:latin typeface="JetBrains Mono"/>
              </a:rPr>
              <a:t>i</a:t>
            </a:r>
            <a:r>
              <a:rPr kumimoji="0" lang="en-IL" altLang="en-IL" sz="1400" b="0" i="0" u="none" strike="noStrike" cap="none" normalizeH="0" baseline="0" dirty="0">
                <a:ln>
                  <a:noFill/>
                </a:ln>
                <a:solidFill>
                  <a:srgbClr val="89DDFF"/>
                </a:solidFill>
                <a:effectLst/>
                <a:latin typeface="JetBrains Mono"/>
              </a:rPr>
              <a:t>].</a:t>
            </a:r>
            <a:r>
              <a:rPr kumimoji="0" lang="en-IL" altLang="en-IL" sz="1400" b="0" i="0" u="none" strike="noStrike" cap="none" normalizeH="0" baseline="0" dirty="0" err="1">
                <a:ln>
                  <a:noFill/>
                </a:ln>
                <a:solidFill>
                  <a:srgbClr val="C3CEE3"/>
                </a:solidFill>
                <a:effectLst/>
                <a:latin typeface="JetBrains Mono"/>
              </a:rPr>
              <a:t>orig_ins_addr</a:t>
            </a:r>
            <a:r>
              <a:rPr kumimoji="0" lang="he-IL" altLang="en-IL" sz="1400" b="0" i="0" u="none" strike="noStrike" cap="none" normalizeH="0" baseline="0" dirty="0">
                <a:ln>
                  <a:noFill/>
                </a:ln>
                <a:solidFill>
                  <a:srgbClr val="C3CEE3"/>
                </a:solidFill>
                <a:effectLst/>
                <a:latin typeface="JetBrains Mono"/>
              </a:rPr>
              <a:t> </a:t>
            </a:r>
            <a:r>
              <a:rPr kumimoji="0" lang="en-IL" altLang="en-IL" sz="1400" b="0" i="0" u="none" strike="noStrike" cap="none" normalizeH="0" baseline="0" dirty="0">
                <a:ln>
                  <a:noFill/>
                </a:ln>
                <a:solidFill>
                  <a:srgbClr val="89DDFF"/>
                </a:solidFill>
                <a:effectLst/>
                <a:latin typeface="JetBrains Mono"/>
              </a:rPr>
              <a:t>+ </a:t>
            </a:r>
            <a:r>
              <a:rPr kumimoji="0" lang="en-IL" altLang="en-IL" sz="1400" b="0" i="0" u="none" strike="noStrike" cap="none" normalizeH="0" baseline="0" dirty="0" err="1">
                <a:ln>
                  <a:noFill/>
                </a:ln>
                <a:solidFill>
                  <a:srgbClr val="C3CEE3"/>
                </a:solidFill>
                <a:effectLst/>
                <a:latin typeface="JetBrains Mono"/>
              </a:rPr>
              <a:t>reordered_instr_map</a:t>
            </a:r>
            <a:r>
              <a:rPr kumimoji="0" lang="en-IL" altLang="en-IL" sz="1400" b="0" i="0" u="none" strike="noStrike" cap="none" normalizeH="0" baseline="0" dirty="0">
                <a:ln>
                  <a:noFill/>
                </a:ln>
                <a:solidFill>
                  <a:srgbClr val="89DDFF"/>
                </a:solidFill>
                <a:effectLst/>
                <a:latin typeface="JetBrains Mono"/>
              </a:rPr>
              <a:t>[</a:t>
            </a:r>
            <a:r>
              <a:rPr kumimoji="0" lang="en-IL" altLang="en-IL" sz="1400" b="0" i="0" u="none" strike="noStrike" cap="none" normalizeH="0" baseline="0" dirty="0" err="1">
                <a:ln>
                  <a:noFill/>
                </a:ln>
                <a:solidFill>
                  <a:srgbClr val="C3CEE3"/>
                </a:solidFill>
                <a:effectLst/>
                <a:latin typeface="JetBrains Mono"/>
              </a:rPr>
              <a:t>i</a:t>
            </a:r>
            <a:r>
              <a:rPr kumimoji="0" lang="en-IL" altLang="en-IL" sz="1400" b="0" i="0" u="none" strike="noStrike" cap="none" normalizeH="0" baseline="0" dirty="0">
                <a:ln>
                  <a:noFill/>
                </a:ln>
                <a:solidFill>
                  <a:srgbClr val="89DDFF"/>
                </a:solidFill>
                <a:effectLst/>
                <a:latin typeface="JetBrains Mono"/>
              </a:rPr>
              <a:t>].</a:t>
            </a:r>
            <a:r>
              <a:rPr kumimoji="0" lang="en-IL" altLang="en-IL" sz="1400" b="0" i="0" u="none" strike="noStrike" cap="none" normalizeH="0" baseline="0" dirty="0">
                <a:ln>
                  <a:noFill/>
                </a:ln>
                <a:solidFill>
                  <a:srgbClr val="C3CEE3"/>
                </a:solidFill>
                <a:effectLst/>
                <a:latin typeface="JetBrains Mono"/>
              </a:rPr>
              <a:t>size</a:t>
            </a:r>
            <a:r>
              <a:rPr kumimoji="0" lang="en-IL" altLang="en-IL" sz="1400" b="0" i="0" u="none" strike="noStrike" cap="none" normalizeH="0" baseline="0" dirty="0">
                <a:ln>
                  <a:noFill/>
                </a:ln>
                <a:solidFill>
                  <a:srgbClr val="89DDFF"/>
                </a:solidFill>
                <a:effectLst/>
                <a:latin typeface="JetBrains Mono"/>
              </a:rPr>
              <a:t>);</a:t>
            </a:r>
            <a:endParaRPr kumimoji="0" lang="en-IL" altLang="en-IL" sz="36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3CBB795-BEC9-06F3-ECA2-29C6B930FEFB}"/>
              </a:ext>
            </a:extLst>
          </p:cNvPr>
          <p:cNvPicPr>
            <a:picLocks noChangeAspect="1"/>
          </p:cNvPicPr>
          <p:nvPr/>
        </p:nvPicPr>
        <p:blipFill>
          <a:blip r:embed="rId3"/>
          <a:srcRect l="14034" t="9505" r="21720" b="7062"/>
          <a:stretch/>
        </p:blipFill>
        <p:spPr>
          <a:xfrm>
            <a:off x="1114643" y="1594985"/>
            <a:ext cx="2977523" cy="5155601"/>
          </a:xfrm>
          <a:prstGeom prst="rect">
            <a:avLst/>
          </a:prstGeom>
        </p:spPr>
      </p:pic>
    </p:spTree>
    <p:extLst>
      <p:ext uri="{BB962C8B-B14F-4D97-AF65-F5344CB8AC3E}">
        <p14:creationId xmlns:p14="http://schemas.microsoft.com/office/powerpoint/2010/main" val="214926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26B84E-3D6E-9120-36DE-6C632964A3F4}"/>
              </a:ext>
            </a:extLst>
          </p:cNvPr>
          <p:cNvSpPr>
            <a:spLocks noGrp="1"/>
          </p:cNvSpPr>
          <p:nvPr>
            <p:ph type="title"/>
          </p:nvPr>
        </p:nvSpPr>
        <p:spPr>
          <a:xfrm>
            <a:off x="235391" y="2580640"/>
            <a:ext cx="6581868" cy="3368819"/>
          </a:xfrm>
        </p:spPr>
        <p:txBody>
          <a:bodyPr>
            <a:normAutofit/>
          </a:bodyPr>
          <a:lstStyle/>
          <a:p>
            <a:pPr algn="ctr"/>
            <a:r>
              <a:rPr lang="he-IL" sz="6600" b="1" dirty="0"/>
              <a:t>קשיים והתמודדויות</a:t>
            </a:r>
            <a:endParaRPr lang="en-IL" sz="6600" b="1" dirty="0"/>
          </a:p>
        </p:txBody>
      </p:sp>
      <p:pic>
        <p:nvPicPr>
          <p:cNvPr id="9" name="Picture Placeholder 8" descr="A cartoon of a person sitting at a computer&#10;&#10;Description automatically generated">
            <a:extLst>
              <a:ext uri="{FF2B5EF4-FFF2-40B4-BE49-F238E27FC236}">
                <a16:creationId xmlns:a16="http://schemas.microsoft.com/office/drawing/2014/main" id="{26AF26EA-1CA7-DF17-4264-E7727D98A059}"/>
              </a:ext>
            </a:extLst>
          </p:cNvPr>
          <p:cNvPicPr>
            <a:picLocks noGrp="1" noChangeAspect="1"/>
          </p:cNvPicPr>
          <p:nvPr>
            <p:ph type="pic" sz="quarter" idx="10"/>
          </p:nvPr>
        </p:nvPicPr>
        <p:blipFill>
          <a:blip r:embed="rId2"/>
          <a:srcRect l="5479" r="5479"/>
          <a:stretch>
            <a:fillRect/>
          </a:stretch>
        </p:blipFill>
        <p:spPr/>
      </p:pic>
      <p:sp>
        <p:nvSpPr>
          <p:cNvPr id="5" name="Slide Number Placeholder 4">
            <a:extLst>
              <a:ext uri="{FF2B5EF4-FFF2-40B4-BE49-F238E27FC236}">
                <a16:creationId xmlns:a16="http://schemas.microsoft.com/office/drawing/2014/main" id="{45B64297-41F2-86CC-CC36-69130EEF922E}"/>
              </a:ext>
            </a:extLst>
          </p:cNvPr>
          <p:cNvSpPr>
            <a:spLocks noGrp="1"/>
          </p:cNvSpPr>
          <p:nvPr>
            <p:ph type="sldNum" sz="quarter" idx="4294967295"/>
          </p:nvPr>
        </p:nvSpPr>
        <p:spPr>
          <a:xfrm>
            <a:off x="0" y="6246813"/>
            <a:ext cx="631825" cy="29527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76723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583D84-6064-DDC2-FC05-16974FCB030D}"/>
              </a:ext>
            </a:extLst>
          </p:cNvPr>
          <p:cNvSpPr>
            <a:spLocks noGrp="1"/>
          </p:cNvSpPr>
          <p:nvPr>
            <p:ph type="title"/>
          </p:nvPr>
        </p:nvSpPr>
        <p:spPr/>
        <p:txBody>
          <a:bodyPr>
            <a:normAutofit/>
          </a:bodyPr>
          <a:lstStyle/>
          <a:p>
            <a:pPr algn="ctr" rtl="1"/>
            <a:r>
              <a:rPr lang="he-IL" sz="3600" b="1" dirty="0"/>
              <a:t>קשיים והתמודדויות</a:t>
            </a:r>
            <a:endParaRPr lang="en-IL" sz="3600" b="1" dirty="0"/>
          </a:p>
        </p:txBody>
      </p:sp>
      <p:sp>
        <p:nvSpPr>
          <p:cNvPr id="5" name="Content Placeholder 4">
            <a:extLst>
              <a:ext uri="{FF2B5EF4-FFF2-40B4-BE49-F238E27FC236}">
                <a16:creationId xmlns:a16="http://schemas.microsoft.com/office/drawing/2014/main" id="{76158424-AF01-345F-6FF7-0D9C0CAB8E10}"/>
              </a:ext>
            </a:extLst>
          </p:cNvPr>
          <p:cNvSpPr>
            <a:spLocks noGrp="1"/>
          </p:cNvSpPr>
          <p:nvPr>
            <p:ph sz="quarter" idx="10"/>
          </p:nvPr>
        </p:nvSpPr>
        <p:spPr>
          <a:xfrm>
            <a:off x="914399" y="2022250"/>
            <a:ext cx="9596674" cy="3914910"/>
          </a:xfrm>
        </p:spPr>
        <p:txBody>
          <a:bodyPr>
            <a:normAutofit fontScale="92500"/>
          </a:bodyPr>
          <a:lstStyle/>
          <a:p>
            <a:pPr marL="342900" indent="-342900" algn="r" rtl="1">
              <a:buFont typeface="Arial" panose="020B0604020202020204" pitchFamily="34" charset="0"/>
              <a:buChar char="•"/>
            </a:pPr>
            <a:r>
              <a:rPr lang="he-IL" sz="2400" b="1" dirty="0"/>
              <a:t>הבדלים בין סוגי קפיצות – </a:t>
            </a:r>
            <a:r>
              <a:rPr lang="he-IL" sz="2400" dirty="0"/>
              <a:t>עבור כל סוג של קפיצה, היינו צריכים לבצע את הקידוד מחדש של הפקודה (בהתאם לכתובות החדשות) בצורה שונה</a:t>
            </a:r>
          </a:p>
          <a:p>
            <a:pPr marL="1028700" lvl="2" indent="-342900" algn="r" rtl="1"/>
            <a:r>
              <a:rPr lang="he-IL" sz="2000" dirty="0"/>
              <a:t>נדרשנו להבין את אופן הקידוד של כל פקודה, גודלה והמאפיינים היחודיים לה</a:t>
            </a:r>
          </a:p>
          <a:p>
            <a:pPr marL="1028700" lvl="2" indent="-342900" algn="r" rtl="1"/>
            <a:r>
              <a:rPr lang="he-IL" sz="2000" dirty="0"/>
              <a:t>נדרשנו להבין כיצד </a:t>
            </a:r>
            <a:r>
              <a:rPr lang="en-US" sz="2000" dirty="0"/>
              <a:t>XED</a:t>
            </a:r>
            <a:r>
              <a:rPr lang="he-IL" sz="2000" dirty="0"/>
              <a:t> מתמודד עם כל פקודת קפיצה בנפרד</a:t>
            </a:r>
          </a:p>
          <a:p>
            <a:pPr lvl="2" indent="0" algn="r" rtl="1">
              <a:buNone/>
            </a:pPr>
            <a:endParaRPr lang="he-IL" sz="2000" dirty="0"/>
          </a:p>
          <a:p>
            <a:pPr marL="342900" indent="-342900" algn="r" rtl="1">
              <a:buFont typeface="Arial" panose="020B0604020202020204" pitchFamily="34" charset="0"/>
              <a:buChar char="•"/>
            </a:pPr>
            <a:r>
              <a:rPr lang="he-IL" sz="2400" b="1" dirty="0"/>
              <a:t>חישובי כתובות רלטיביות – </a:t>
            </a:r>
            <a:r>
              <a:rPr lang="he-IL" sz="2400" dirty="0"/>
              <a:t>כידוע, </a:t>
            </a:r>
            <a:r>
              <a:rPr lang="en-US" sz="2400" dirty="0"/>
              <a:t>XED</a:t>
            </a:r>
            <a:r>
              <a:rPr lang="he-IL" sz="2400" dirty="0"/>
              <a:t> מקודדת חלק גדול מפקודות הקפיצה בצורה רלטיבית, ועל כן נדרשנו לבצע את החישוב של כתובת היעד המעודכנת (לאחר סידור ה</a:t>
            </a:r>
            <a:r>
              <a:rPr lang="en-US" sz="2400" dirty="0"/>
              <a:t>BBL</a:t>
            </a:r>
            <a:r>
              <a:rPr lang="he-IL" sz="2400" dirty="0"/>
              <a:t>ים מחדש) בצורה רלטיבית על מנת שקידוד הפקודה יהיה נכון</a:t>
            </a:r>
          </a:p>
          <a:p>
            <a:pPr marL="1028700" lvl="2" indent="-342900" algn="r" rtl="1"/>
            <a:r>
              <a:rPr lang="he-IL" sz="2000" dirty="0"/>
              <a:t>עבודה מרובה עם מחשבון הקסדצימלי</a:t>
            </a:r>
          </a:p>
          <a:p>
            <a:pPr marL="1028700" lvl="2" indent="-342900" algn="r" rtl="1"/>
            <a:r>
              <a:rPr lang="he-IL" sz="2000" dirty="0"/>
              <a:t>ניסוי וטעיה בקידודים והבנה של השגיאות השונות בתחום זה.</a:t>
            </a:r>
          </a:p>
        </p:txBody>
      </p:sp>
    </p:spTree>
    <p:extLst>
      <p:ext uri="{BB962C8B-B14F-4D97-AF65-F5344CB8AC3E}">
        <p14:creationId xmlns:p14="http://schemas.microsoft.com/office/powerpoint/2010/main" val="3574165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9B3D0-58B3-3CA4-E25C-EFB4E76624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C71869E-2161-50E7-8273-3AF6D36AA6D5}"/>
              </a:ext>
            </a:extLst>
          </p:cNvPr>
          <p:cNvSpPr>
            <a:spLocks noGrp="1"/>
          </p:cNvSpPr>
          <p:nvPr>
            <p:ph type="title"/>
          </p:nvPr>
        </p:nvSpPr>
        <p:spPr/>
        <p:txBody>
          <a:bodyPr>
            <a:normAutofit/>
          </a:bodyPr>
          <a:lstStyle/>
          <a:p>
            <a:pPr algn="ctr" rtl="1"/>
            <a:r>
              <a:rPr lang="he-IL" sz="3600" b="1" dirty="0"/>
              <a:t>קשיים והתמודדויות</a:t>
            </a:r>
            <a:endParaRPr lang="en-IL" sz="3600" b="1" dirty="0"/>
          </a:p>
        </p:txBody>
      </p:sp>
      <p:sp>
        <p:nvSpPr>
          <p:cNvPr id="5" name="Content Placeholder 4">
            <a:extLst>
              <a:ext uri="{FF2B5EF4-FFF2-40B4-BE49-F238E27FC236}">
                <a16:creationId xmlns:a16="http://schemas.microsoft.com/office/drawing/2014/main" id="{1A69315C-53EC-900C-04F6-2E3F5C1E9CB9}"/>
              </a:ext>
            </a:extLst>
          </p:cNvPr>
          <p:cNvSpPr>
            <a:spLocks noGrp="1"/>
          </p:cNvSpPr>
          <p:nvPr>
            <p:ph sz="quarter" idx="10"/>
          </p:nvPr>
        </p:nvSpPr>
        <p:spPr>
          <a:xfrm>
            <a:off x="787651" y="2022250"/>
            <a:ext cx="9723422" cy="4179374"/>
          </a:xfrm>
        </p:spPr>
        <p:txBody>
          <a:bodyPr>
            <a:normAutofit fontScale="92500" lnSpcReduction="10000"/>
          </a:bodyPr>
          <a:lstStyle/>
          <a:p>
            <a:pPr marL="342900" indent="-342900" algn="r" rtl="1">
              <a:buFont typeface="Arial" panose="020B0604020202020204" pitchFamily="34" charset="0"/>
              <a:buChar char="•"/>
            </a:pPr>
            <a:r>
              <a:rPr lang="he-IL" sz="2600" b="1" dirty="0"/>
              <a:t>התמודדות נפרדת בין מיקומי הקפיצות  - </a:t>
            </a:r>
            <a:r>
              <a:rPr lang="he-IL" sz="2600" dirty="0"/>
              <a:t>קפיצות ל</a:t>
            </a:r>
            <a:r>
              <a:rPr lang="en-US" sz="2600" dirty="0"/>
              <a:t>BBL</a:t>
            </a:r>
            <a:r>
              <a:rPr lang="he-IL" sz="2600" dirty="0"/>
              <a:t> מתקדם יותר לעומת קפיצות ל</a:t>
            </a:r>
            <a:r>
              <a:rPr lang="en-US" sz="2600" dirty="0"/>
              <a:t>BBL</a:t>
            </a:r>
            <a:r>
              <a:rPr lang="he-IL" sz="2600" dirty="0"/>
              <a:t> קודם למיקום בו נמצאים</a:t>
            </a:r>
          </a:p>
          <a:p>
            <a:pPr marL="1028700" lvl="2" indent="-342900" algn="r" rtl="1"/>
            <a:r>
              <a:rPr lang="he-IL" sz="1900" dirty="0"/>
              <a:t>הבנה של כל מקרה לגופו, מה ההבדלים בין 2 האפשרויות ומדוע המקרה של קפיצות "אחורה" לא עובד בצורה קלה ונוחה כמו המקרה של קפיצות "קדימה"</a:t>
            </a:r>
          </a:p>
          <a:p>
            <a:pPr marL="1028700" lvl="2" indent="-342900" algn="r" rtl="1"/>
            <a:r>
              <a:rPr lang="he-IL" sz="1900" dirty="0"/>
              <a:t>ביצוע חישובים נפרדים עבור כל מקרה</a:t>
            </a:r>
          </a:p>
          <a:p>
            <a:pPr marL="1028700" lvl="2" indent="-342900" algn="r" rtl="1"/>
            <a:r>
              <a:rPr lang="he-IL" sz="1900" dirty="0"/>
              <a:t>בחירת דרך פעולה עם כל אחד מהמקרים בנפרד</a:t>
            </a:r>
          </a:p>
          <a:p>
            <a:pPr lvl="2" indent="0" algn="r" rtl="1">
              <a:buNone/>
            </a:pPr>
            <a:endParaRPr lang="he-IL" sz="2000" dirty="0"/>
          </a:p>
          <a:p>
            <a:pPr marL="342900" indent="-342900" algn="r" rtl="1">
              <a:buFont typeface="Arial" panose="020B0604020202020204" pitchFamily="34" charset="0"/>
              <a:buChar char="•"/>
            </a:pPr>
            <a:r>
              <a:rPr lang="en-US" sz="2400" b="1" dirty="0"/>
              <a:t>PROBE </a:t>
            </a:r>
            <a:r>
              <a:rPr lang="en-US" sz="2600" b="1" dirty="0"/>
              <a:t>MODE</a:t>
            </a:r>
            <a:r>
              <a:rPr lang="he-IL" sz="2600" b="1" dirty="0"/>
              <a:t> – </a:t>
            </a:r>
            <a:r>
              <a:rPr lang="he-IL" sz="2600" dirty="0"/>
              <a:t>העבודה עם </a:t>
            </a:r>
            <a:r>
              <a:rPr lang="en-US" sz="2600" dirty="0"/>
              <a:t>PROBE MODE</a:t>
            </a:r>
            <a:r>
              <a:rPr lang="he-IL" sz="2600" dirty="0"/>
              <a:t> הייתה קשה יותר לעומת </a:t>
            </a:r>
            <a:r>
              <a:rPr lang="en-US" sz="2600" dirty="0"/>
              <a:t>JIT MODE</a:t>
            </a:r>
            <a:endParaRPr lang="he-IL" sz="2600" dirty="0"/>
          </a:p>
          <a:p>
            <a:pPr marL="1028700" lvl="2" indent="-342900" algn="r" rtl="1"/>
            <a:r>
              <a:rPr lang="he-IL" sz="1900" dirty="0"/>
              <a:t>פחות אינטואיטיבית עבורנו</a:t>
            </a:r>
          </a:p>
          <a:p>
            <a:pPr marL="1028700" lvl="2" indent="-342900" algn="r" rtl="1"/>
            <a:r>
              <a:rPr lang="he-IL" sz="1900" dirty="0"/>
              <a:t>קשה יותר לבצע מעבר על הקוד בזמן ריצה – ב</a:t>
            </a:r>
            <a:r>
              <a:rPr lang="en-US" sz="1900" dirty="0"/>
              <a:t>JIT</a:t>
            </a:r>
            <a:r>
              <a:rPr lang="he-IL" sz="1900" dirty="0"/>
              <a:t> יכולנו לרוץ בצורה מסודרת על הרוטינות ובכל רוטינה על </a:t>
            </a:r>
            <a:r>
              <a:rPr lang="en-US" sz="1900" dirty="0"/>
              <a:t>BBL</a:t>
            </a:r>
            <a:r>
              <a:rPr lang="he-IL" sz="1900" dirty="0"/>
              <a:t>ים, לעומת </a:t>
            </a:r>
            <a:r>
              <a:rPr lang="en-US" sz="1900" dirty="0"/>
              <a:t>PROBE</a:t>
            </a:r>
            <a:r>
              <a:rPr lang="he-IL" sz="1900" dirty="0"/>
              <a:t> שלא מאפשר זאת באותה הדרך.</a:t>
            </a:r>
            <a:endParaRPr lang="en-IL" sz="1900" dirty="0"/>
          </a:p>
        </p:txBody>
      </p:sp>
    </p:spTree>
    <p:extLst>
      <p:ext uri="{BB962C8B-B14F-4D97-AF65-F5344CB8AC3E}">
        <p14:creationId xmlns:p14="http://schemas.microsoft.com/office/powerpoint/2010/main" val="406392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4F173-321C-B1EC-BA33-A3F66C0CE1A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6B319CD-BAA2-3DAB-0042-1ADE35A910C9}"/>
              </a:ext>
            </a:extLst>
          </p:cNvPr>
          <p:cNvSpPr>
            <a:spLocks noGrp="1"/>
          </p:cNvSpPr>
          <p:nvPr>
            <p:ph type="title"/>
          </p:nvPr>
        </p:nvSpPr>
        <p:spPr/>
        <p:txBody>
          <a:bodyPr>
            <a:normAutofit/>
          </a:bodyPr>
          <a:lstStyle/>
          <a:p>
            <a:pPr algn="ctr" rtl="1"/>
            <a:r>
              <a:rPr lang="he-IL" sz="3600" b="1" dirty="0"/>
              <a:t>קשיים והתמודדויות</a:t>
            </a:r>
            <a:endParaRPr lang="en-IL" sz="3600" b="1" dirty="0"/>
          </a:p>
        </p:txBody>
      </p:sp>
      <p:sp>
        <p:nvSpPr>
          <p:cNvPr id="5" name="Content Placeholder 4">
            <a:extLst>
              <a:ext uri="{FF2B5EF4-FFF2-40B4-BE49-F238E27FC236}">
                <a16:creationId xmlns:a16="http://schemas.microsoft.com/office/drawing/2014/main" id="{0611F508-95EC-BF77-27AD-10360B1C4ACB}"/>
              </a:ext>
            </a:extLst>
          </p:cNvPr>
          <p:cNvSpPr>
            <a:spLocks noGrp="1"/>
          </p:cNvSpPr>
          <p:nvPr>
            <p:ph sz="quarter" idx="10"/>
          </p:nvPr>
        </p:nvSpPr>
        <p:spPr>
          <a:xfrm>
            <a:off x="914399" y="2022250"/>
            <a:ext cx="9596674" cy="3914910"/>
          </a:xfrm>
        </p:spPr>
        <p:txBody>
          <a:bodyPr>
            <a:normAutofit/>
          </a:bodyPr>
          <a:lstStyle/>
          <a:p>
            <a:pPr marL="342900" indent="-342900" algn="r" rtl="1">
              <a:buFont typeface="Arial" panose="020B0604020202020204" pitchFamily="34" charset="0"/>
              <a:buChar char="•"/>
            </a:pPr>
            <a:r>
              <a:rPr lang="he-IL" sz="2400" b="1" dirty="0"/>
              <a:t>הבנת הקוד הנתון - </a:t>
            </a:r>
            <a:r>
              <a:rPr lang="he-IL" sz="2400" dirty="0"/>
              <a:t> אחד הקשיים המשמעותיים עבורנו היו כניסה ראשונית לקוד שניתן לנו, הבנה שלו והבנה של החלק בו אנחנו אמורים להשתלב</a:t>
            </a:r>
          </a:p>
          <a:p>
            <a:pPr marL="1028700" lvl="2" indent="-342900" algn="r" rtl="1"/>
            <a:r>
              <a:rPr lang="he-IL" dirty="0"/>
              <a:t>קוד ארוך ומסובך שמכיל גם חלקים בהם פחות נגענו בקורס</a:t>
            </a:r>
          </a:p>
          <a:p>
            <a:pPr marL="1028700" lvl="2" indent="-342900" algn="r" rtl="1"/>
            <a:r>
              <a:rPr lang="he-IL" dirty="0"/>
              <a:t>התמודדות כמעט לראשונה עם פרויקט בסדר גודל כזה כחלק מקורס בטכניון </a:t>
            </a:r>
          </a:p>
          <a:p>
            <a:pPr lvl="2" indent="0" algn="r" rtl="1">
              <a:buNone/>
            </a:pPr>
            <a:endParaRPr lang="he-IL" dirty="0"/>
          </a:p>
          <a:p>
            <a:pPr marL="342900" indent="-342900" algn="r" rtl="1">
              <a:buFont typeface="Arial" panose="020B0604020202020204" pitchFamily="34" charset="0"/>
              <a:buChar char="•"/>
            </a:pPr>
            <a:r>
              <a:rPr lang="he-IL" sz="2400" b="1" dirty="0"/>
              <a:t>מיקוד – </a:t>
            </a:r>
            <a:r>
              <a:rPr lang="he-IL" sz="2400" dirty="0"/>
              <a:t>היכולת להבין איפה אנחנו אמורים "להכנס" פה בקוד, לבחור תוכנית פעולה ולדבוק בה</a:t>
            </a:r>
          </a:p>
          <a:p>
            <a:pPr marL="1028700" lvl="2" indent="-342900" algn="r" rtl="1"/>
            <a:r>
              <a:rPr lang="he-IL" dirty="0"/>
              <a:t>להמנע מ"התפזרות" לנסיונות שונים וסותרים לעומת דרך הפעולה בה בחרנו</a:t>
            </a:r>
          </a:p>
          <a:p>
            <a:pPr marL="1028700" lvl="2" indent="-342900" algn="r" rtl="1"/>
            <a:r>
              <a:rPr lang="he-IL" dirty="0"/>
              <a:t>השקעה בדרך פעולה יחידה אותה נעשה בצורה אופטימלית, לעומת ניסיון לעשות מספר דברים במקביל בצורה שאינה טובה מספיק.</a:t>
            </a:r>
          </a:p>
        </p:txBody>
      </p:sp>
    </p:spTree>
    <p:extLst>
      <p:ext uri="{BB962C8B-B14F-4D97-AF65-F5344CB8AC3E}">
        <p14:creationId xmlns:p14="http://schemas.microsoft.com/office/powerpoint/2010/main" val="3404882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5887770" y="1616508"/>
            <a:ext cx="5247992" cy="3624984"/>
          </a:xfrm>
        </p:spPr>
        <p:txBody>
          <a:bodyPr>
            <a:normAutofit/>
          </a:bodyPr>
          <a:lstStyle/>
          <a:p>
            <a:pPr algn="r" rtl="1"/>
            <a:r>
              <a:rPr lang="he-IL" sz="6600" b="1" dirty="0"/>
              <a:t>שיפור ביצועים</a:t>
            </a:r>
            <a:endParaRPr lang="en-US" sz="6600" b="1" dirty="0"/>
          </a:p>
        </p:txBody>
      </p:sp>
      <p:pic>
        <p:nvPicPr>
          <p:cNvPr id="16" name="Picture Placeholder 15" descr="A child holding a test paper&#10;&#10;Description automatically generated">
            <a:extLst>
              <a:ext uri="{FF2B5EF4-FFF2-40B4-BE49-F238E27FC236}">
                <a16:creationId xmlns:a16="http://schemas.microsoft.com/office/drawing/2014/main" id="{364CBA78-E3A7-630A-E742-73F7D8F59572}"/>
              </a:ext>
            </a:extLst>
          </p:cNvPr>
          <p:cNvPicPr>
            <a:picLocks noGrp="1" noChangeAspect="1"/>
          </p:cNvPicPr>
          <p:nvPr>
            <p:ph type="pic" sz="quarter" idx="11"/>
          </p:nvPr>
        </p:nvPicPr>
        <p:blipFill>
          <a:blip r:embed="rId3"/>
          <a:srcRect l="16667" r="16667"/>
          <a:stretch>
            <a:fillRect/>
          </a:stretch>
        </p:blipFill>
        <p:spPr/>
      </p:pic>
    </p:spTree>
    <p:extLst>
      <p:ext uri="{BB962C8B-B14F-4D97-AF65-F5344CB8AC3E}">
        <p14:creationId xmlns:p14="http://schemas.microsoft.com/office/powerpoint/2010/main" val="1760417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1AB7A-38D0-8C52-4A26-B7E08ACFAC6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931C1E-0ADC-0150-D920-82131C50BDFE}"/>
              </a:ext>
            </a:extLst>
          </p:cNvPr>
          <p:cNvSpPr>
            <a:spLocks noGrp="1"/>
          </p:cNvSpPr>
          <p:nvPr>
            <p:ph type="sldNum" sz="quarter" idx="4"/>
          </p:nvPr>
        </p:nvSpPr>
        <p:spPr/>
        <p:txBody>
          <a:bodyPr/>
          <a:lstStyle/>
          <a:p>
            <a:fld id="{B5CEABB6-07DC-46E8-9B57-56EC44A396E5}" type="slidenum">
              <a:rPr lang="en-US" smtClean="0"/>
              <a:pPr/>
              <a:t>17</a:t>
            </a:fld>
            <a:endParaRPr lang="en-US" dirty="0"/>
          </a:p>
        </p:txBody>
      </p:sp>
      <p:sp>
        <p:nvSpPr>
          <p:cNvPr id="7" name="Title 1">
            <a:extLst>
              <a:ext uri="{FF2B5EF4-FFF2-40B4-BE49-F238E27FC236}">
                <a16:creationId xmlns:a16="http://schemas.microsoft.com/office/drawing/2014/main" id="{B18B52A6-5B26-B734-134F-A07EF58FAB70}"/>
              </a:ext>
            </a:extLst>
          </p:cNvPr>
          <p:cNvSpPr txBox="1">
            <a:spLocks/>
          </p:cNvSpPr>
          <p:nvPr/>
        </p:nvSpPr>
        <p:spPr>
          <a:xfrm>
            <a:off x="891990" y="434225"/>
            <a:ext cx="9524998" cy="14996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rtl="1"/>
            <a:r>
              <a:rPr lang="he-IL" sz="3600" b="1" dirty="0"/>
              <a:t>שיפור ביצועים – </a:t>
            </a:r>
            <a:r>
              <a:rPr lang="en-US" sz="3600" b="1" dirty="0"/>
              <a:t>CPU migrations</a:t>
            </a:r>
          </a:p>
        </p:txBody>
      </p:sp>
      <p:pic>
        <p:nvPicPr>
          <p:cNvPr id="13" name="Picture 12" descr="A graph with colorful lines and dots&#10;&#10;Description automatically generated">
            <a:extLst>
              <a:ext uri="{FF2B5EF4-FFF2-40B4-BE49-F238E27FC236}">
                <a16:creationId xmlns:a16="http://schemas.microsoft.com/office/drawing/2014/main" id="{96D2BF0F-0B34-BD9F-6FD8-C2F6D2DDA758}"/>
              </a:ext>
            </a:extLst>
          </p:cNvPr>
          <p:cNvPicPr>
            <a:picLocks noChangeAspect="1"/>
          </p:cNvPicPr>
          <p:nvPr/>
        </p:nvPicPr>
        <p:blipFill>
          <a:blip r:embed="rId3"/>
          <a:srcRect l="6572" t="7205" r="4643" b="3025"/>
          <a:stretch/>
        </p:blipFill>
        <p:spPr>
          <a:xfrm>
            <a:off x="1919101" y="2440734"/>
            <a:ext cx="7527636" cy="3805520"/>
          </a:xfrm>
          <a:prstGeom prst="rect">
            <a:avLst/>
          </a:prstGeom>
        </p:spPr>
      </p:pic>
      <p:sp>
        <p:nvSpPr>
          <p:cNvPr id="14" name="TextBox 13">
            <a:extLst>
              <a:ext uri="{FF2B5EF4-FFF2-40B4-BE49-F238E27FC236}">
                <a16:creationId xmlns:a16="http://schemas.microsoft.com/office/drawing/2014/main" id="{7BB89325-0527-3A6A-4E0F-C787A9615801}"/>
              </a:ext>
            </a:extLst>
          </p:cNvPr>
          <p:cNvSpPr txBox="1"/>
          <p:nvPr/>
        </p:nvSpPr>
        <p:spPr>
          <a:xfrm>
            <a:off x="1811224" y="1741363"/>
            <a:ext cx="7743390" cy="646331"/>
          </a:xfrm>
          <a:prstGeom prst="rect">
            <a:avLst/>
          </a:prstGeom>
          <a:noFill/>
        </p:spPr>
        <p:txBody>
          <a:bodyPr wrap="square" rtlCol="0">
            <a:spAutoFit/>
          </a:bodyPr>
          <a:lstStyle/>
          <a:p>
            <a:pPr algn="ctr" rtl="1"/>
            <a:r>
              <a:rPr lang="he-IL" dirty="0"/>
              <a:t>ניתן לראות כי הקוד שלנו בממוצע נותן את התוצאה הנמוכה ביותר, כלומר במקרה שלנו היו פחות תזוזות בין ליבות של ה</a:t>
            </a:r>
            <a:r>
              <a:rPr lang="en-US" dirty="0"/>
              <a:t>CPU</a:t>
            </a:r>
            <a:r>
              <a:rPr lang="he-IL" dirty="0"/>
              <a:t> ולכן העבודה עם ה</a:t>
            </a:r>
            <a:r>
              <a:rPr lang="en-US" dirty="0"/>
              <a:t>cache</a:t>
            </a:r>
            <a:r>
              <a:rPr lang="he-IL" dirty="0"/>
              <a:t> הייתה יציבה יותר.</a:t>
            </a:r>
            <a:endParaRPr lang="en-IL" dirty="0"/>
          </a:p>
        </p:txBody>
      </p:sp>
    </p:spTree>
    <p:extLst>
      <p:ext uri="{BB962C8B-B14F-4D97-AF65-F5344CB8AC3E}">
        <p14:creationId xmlns:p14="http://schemas.microsoft.com/office/powerpoint/2010/main" val="2897004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E50FF3-CE3C-DDFB-B8EA-5BA1668A1068}"/>
              </a:ext>
            </a:extLst>
          </p:cNvPr>
          <p:cNvSpPr>
            <a:spLocks noGrp="1"/>
          </p:cNvSpPr>
          <p:nvPr>
            <p:ph type="sldNum" sz="quarter" idx="4"/>
          </p:nvPr>
        </p:nvSpPr>
        <p:spPr/>
        <p:txBody>
          <a:bodyPr/>
          <a:lstStyle/>
          <a:p>
            <a:fld id="{B5CEABB6-07DC-46E8-9B57-56EC44A396E5}" type="slidenum">
              <a:rPr lang="en-US" smtClean="0"/>
              <a:pPr/>
              <a:t>18</a:t>
            </a:fld>
            <a:endParaRPr lang="en-US" dirty="0"/>
          </a:p>
        </p:txBody>
      </p:sp>
      <p:sp>
        <p:nvSpPr>
          <p:cNvPr id="7" name="Title 1">
            <a:extLst>
              <a:ext uri="{FF2B5EF4-FFF2-40B4-BE49-F238E27FC236}">
                <a16:creationId xmlns:a16="http://schemas.microsoft.com/office/drawing/2014/main" id="{863AA4EB-370E-34EB-2EDF-A7C36BD976BE}"/>
              </a:ext>
            </a:extLst>
          </p:cNvPr>
          <p:cNvSpPr txBox="1">
            <a:spLocks/>
          </p:cNvSpPr>
          <p:nvPr/>
        </p:nvSpPr>
        <p:spPr>
          <a:xfrm>
            <a:off x="891990" y="434225"/>
            <a:ext cx="9524998" cy="14996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rtl="1"/>
            <a:r>
              <a:rPr lang="he-IL" sz="3600" b="1" dirty="0"/>
              <a:t>שיפור ביצועים – </a:t>
            </a:r>
            <a:r>
              <a:rPr lang="en-US" sz="3600" b="1" dirty="0" err="1"/>
              <a:t>instr</a:t>
            </a:r>
            <a:r>
              <a:rPr lang="en-US" sz="3600" b="1" dirty="0"/>
              <a:t> per cycle</a:t>
            </a:r>
          </a:p>
        </p:txBody>
      </p:sp>
      <p:sp>
        <p:nvSpPr>
          <p:cNvPr id="14" name="TextBox 13">
            <a:extLst>
              <a:ext uri="{FF2B5EF4-FFF2-40B4-BE49-F238E27FC236}">
                <a16:creationId xmlns:a16="http://schemas.microsoft.com/office/drawing/2014/main" id="{CEF4F991-8DA4-9326-1D1D-282B25F1DDA9}"/>
              </a:ext>
            </a:extLst>
          </p:cNvPr>
          <p:cNvSpPr txBox="1"/>
          <p:nvPr/>
        </p:nvSpPr>
        <p:spPr>
          <a:xfrm>
            <a:off x="1811224" y="1741363"/>
            <a:ext cx="7743390" cy="646331"/>
          </a:xfrm>
          <a:prstGeom prst="rect">
            <a:avLst/>
          </a:prstGeom>
          <a:noFill/>
        </p:spPr>
        <p:txBody>
          <a:bodyPr wrap="square" rtlCol="0">
            <a:spAutoFit/>
          </a:bodyPr>
          <a:lstStyle/>
          <a:p>
            <a:pPr algn="ctr" rtl="1"/>
            <a:r>
              <a:rPr lang="he-IL" dirty="0"/>
              <a:t>ניתן לראות כי כמות הפקודות שרצות פר</a:t>
            </a:r>
            <a:r>
              <a:rPr lang="en-US" dirty="0"/>
              <a:t>cycle </a:t>
            </a:r>
            <a:r>
              <a:rPr lang="he-IL" dirty="0"/>
              <a:t> גבוה יותר בקוד שלנו מאשר כל שאר האפשרויות האחרות, כלומר אנחנו מבצעים ניצול טוב יותר של ה</a:t>
            </a:r>
            <a:r>
              <a:rPr lang="en-US" dirty="0"/>
              <a:t>CPU</a:t>
            </a:r>
            <a:r>
              <a:rPr lang="he-IL" dirty="0"/>
              <a:t> בהרצת הפקודות.</a:t>
            </a:r>
            <a:endParaRPr lang="en-IL" dirty="0"/>
          </a:p>
        </p:txBody>
      </p:sp>
      <p:pic>
        <p:nvPicPr>
          <p:cNvPr id="15" name="Picture 14">
            <a:extLst>
              <a:ext uri="{FF2B5EF4-FFF2-40B4-BE49-F238E27FC236}">
                <a16:creationId xmlns:a16="http://schemas.microsoft.com/office/drawing/2014/main" id="{1AF21EFE-80F8-6FCB-5D76-A6936F3C8195}"/>
              </a:ext>
            </a:extLst>
          </p:cNvPr>
          <p:cNvPicPr>
            <a:picLocks noChangeAspect="1"/>
          </p:cNvPicPr>
          <p:nvPr/>
        </p:nvPicPr>
        <p:blipFill>
          <a:blip r:embed="rId3"/>
          <a:srcRect l="5302" t="5548" r="5539" b="3287"/>
          <a:stretch/>
        </p:blipFill>
        <p:spPr>
          <a:xfrm>
            <a:off x="1927083" y="2363823"/>
            <a:ext cx="7743389" cy="3958873"/>
          </a:xfrm>
          <a:prstGeom prst="rect">
            <a:avLst/>
          </a:prstGeom>
        </p:spPr>
      </p:pic>
    </p:spTree>
    <p:extLst>
      <p:ext uri="{BB962C8B-B14F-4D97-AF65-F5344CB8AC3E}">
        <p14:creationId xmlns:p14="http://schemas.microsoft.com/office/powerpoint/2010/main" val="2323500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D8FFC-5A2A-F73B-8016-B0D18702FF6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5A36BF-895C-679C-2A10-F0D40168D22B}"/>
              </a:ext>
            </a:extLst>
          </p:cNvPr>
          <p:cNvSpPr>
            <a:spLocks noGrp="1"/>
          </p:cNvSpPr>
          <p:nvPr>
            <p:ph type="sldNum" sz="quarter" idx="4"/>
          </p:nvPr>
        </p:nvSpPr>
        <p:spPr/>
        <p:txBody>
          <a:bodyPr/>
          <a:lstStyle/>
          <a:p>
            <a:fld id="{B5CEABB6-07DC-46E8-9B57-56EC44A396E5}" type="slidenum">
              <a:rPr lang="en-US" smtClean="0"/>
              <a:pPr/>
              <a:t>19</a:t>
            </a:fld>
            <a:endParaRPr lang="en-US" dirty="0"/>
          </a:p>
        </p:txBody>
      </p:sp>
      <p:sp>
        <p:nvSpPr>
          <p:cNvPr id="7" name="Title 1">
            <a:extLst>
              <a:ext uri="{FF2B5EF4-FFF2-40B4-BE49-F238E27FC236}">
                <a16:creationId xmlns:a16="http://schemas.microsoft.com/office/drawing/2014/main" id="{D30CFEB5-A499-E9A9-358B-BC3A3DE80FAB}"/>
              </a:ext>
            </a:extLst>
          </p:cNvPr>
          <p:cNvSpPr txBox="1">
            <a:spLocks/>
          </p:cNvSpPr>
          <p:nvPr/>
        </p:nvSpPr>
        <p:spPr>
          <a:xfrm>
            <a:off x="891990" y="434225"/>
            <a:ext cx="9524998" cy="14996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rtl="1"/>
            <a:r>
              <a:rPr lang="he-IL" sz="3600" b="1" dirty="0"/>
              <a:t>שיפור ביצועים</a:t>
            </a:r>
            <a:r>
              <a:rPr lang="en-US" sz="3600" b="1" dirty="0"/>
              <a:t> </a:t>
            </a:r>
            <a:r>
              <a:rPr lang="he-IL" sz="3600" b="1" dirty="0"/>
              <a:t>– </a:t>
            </a:r>
            <a:r>
              <a:rPr lang="en-US" sz="3600" b="1" dirty="0"/>
              <a:t>branch misses</a:t>
            </a:r>
          </a:p>
        </p:txBody>
      </p:sp>
      <p:sp>
        <p:nvSpPr>
          <p:cNvPr id="14" name="TextBox 13">
            <a:extLst>
              <a:ext uri="{FF2B5EF4-FFF2-40B4-BE49-F238E27FC236}">
                <a16:creationId xmlns:a16="http://schemas.microsoft.com/office/drawing/2014/main" id="{C93B1DB5-3DC7-7D73-B687-EA7DEA9FD733}"/>
              </a:ext>
            </a:extLst>
          </p:cNvPr>
          <p:cNvSpPr txBox="1"/>
          <p:nvPr/>
        </p:nvSpPr>
        <p:spPr>
          <a:xfrm>
            <a:off x="2082828" y="1472187"/>
            <a:ext cx="7743390" cy="646331"/>
          </a:xfrm>
          <a:prstGeom prst="rect">
            <a:avLst/>
          </a:prstGeom>
          <a:noFill/>
        </p:spPr>
        <p:txBody>
          <a:bodyPr wrap="square" rtlCol="0">
            <a:spAutoFit/>
          </a:bodyPr>
          <a:lstStyle/>
          <a:p>
            <a:pPr algn="ctr" rtl="1"/>
            <a:r>
              <a:rPr lang="he-IL" dirty="0"/>
              <a:t>ניתן לראות כי בקוד שלנו יש משמעותית פחות פספוסים לעומת כל שאר האפשרויות, כלומר האופטימיזציה שלנו מצמצמת את כמות הפספוסים בפרדיקציה של הקפיצות</a:t>
            </a:r>
            <a:endParaRPr lang="en-IL" dirty="0"/>
          </a:p>
        </p:txBody>
      </p:sp>
      <p:pic>
        <p:nvPicPr>
          <p:cNvPr id="3" name="Picture 2" descr="A graph of different colored lines&#10;&#10;Description automatically generated">
            <a:extLst>
              <a:ext uri="{FF2B5EF4-FFF2-40B4-BE49-F238E27FC236}">
                <a16:creationId xmlns:a16="http://schemas.microsoft.com/office/drawing/2014/main" id="{444F3130-4C80-A898-FC98-ABA8E3625023}"/>
              </a:ext>
            </a:extLst>
          </p:cNvPr>
          <p:cNvPicPr>
            <a:picLocks noChangeAspect="1"/>
          </p:cNvPicPr>
          <p:nvPr/>
        </p:nvPicPr>
        <p:blipFill>
          <a:blip r:embed="rId3"/>
          <a:srcRect l="5186" t="4612" r="5699" b="2101"/>
          <a:stretch/>
        </p:blipFill>
        <p:spPr>
          <a:xfrm>
            <a:off x="2334925" y="2309091"/>
            <a:ext cx="7522149" cy="3937163"/>
          </a:xfrm>
          <a:prstGeom prst="rect">
            <a:avLst/>
          </a:prstGeom>
        </p:spPr>
      </p:pic>
    </p:spTree>
    <p:extLst>
      <p:ext uri="{BB962C8B-B14F-4D97-AF65-F5344CB8AC3E}">
        <p14:creationId xmlns:p14="http://schemas.microsoft.com/office/powerpoint/2010/main" val="1453555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506994" y="172015"/>
            <a:ext cx="5902859" cy="1412341"/>
          </a:xfrm>
        </p:spPr>
        <p:txBody>
          <a:bodyPr>
            <a:normAutofit/>
          </a:bodyPr>
          <a:lstStyle/>
          <a:p>
            <a:pPr algn="r" rtl="1"/>
            <a:r>
              <a:rPr lang="he-IL" sz="3600" b="1" dirty="0"/>
              <a:t>מטרת הפרויקט ותוצאה צפויה</a:t>
            </a:r>
            <a:endParaRPr lang="en-US" sz="3600" b="1" dirty="0"/>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624689" y="1783533"/>
            <a:ext cx="6409853" cy="4372823"/>
          </a:xfrm>
        </p:spPr>
        <p:txBody>
          <a:bodyPr>
            <a:normAutofit fontScale="92500"/>
          </a:bodyPr>
          <a:lstStyle/>
          <a:p>
            <a:pPr algn="r" rtl="1"/>
            <a:r>
              <a:rPr lang="he-IL" sz="2400" b="1" dirty="0"/>
              <a:t>המטרה: </a:t>
            </a:r>
            <a:r>
              <a:rPr lang="he-IL" sz="2400" dirty="0"/>
              <a:t>ביצוע אופטימיזציה לקוד נתון כלשהו, בעזרת הכלים והשיטות שנלמדו בהרצאות ובתרגילי הבית בקורס.</a:t>
            </a:r>
          </a:p>
          <a:p>
            <a:pPr algn="r" rtl="1"/>
            <a:r>
              <a:rPr lang="he-IL" sz="2400" b="1" dirty="0"/>
              <a:t>התוצאה הצפויה:</a:t>
            </a:r>
            <a:r>
              <a:rPr lang="he-IL" sz="2400" dirty="0"/>
              <a:t> שיפור של מעל 5% בפרמטרים באחד מן הפרמטרים הבאים:</a:t>
            </a:r>
          </a:p>
          <a:p>
            <a:pPr marL="1028700" lvl="1" indent="-342900" algn="r" rtl="1"/>
            <a:r>
              <a:rPr lang="en-US" sz="2000" dirty="0"/>
              <a:t>Total number of branches</a:t>
            </a:r>
            <a:endParaRPr lang="he-IL" sz="2000" dirty="0"/>
          </a:p>
          <a:p>
            <a:pPr marL="1028700" lvl="1" indent="-342900" algn="r" rtl="1"/>
            <a:r>
              <a:rPr lang="en-US" sz="2000" dirty="0"/>
              <a:t>Total number of </a:t>
            </a:r>
            <a:r>
              <a:rPr lang="en-US" sz="2000" dirty="0" err="1"/>
              <a:t>i</a:t>
            </a:r>
            <a:r>
              <a:rPr lang="en-US" sz="2000" dirty="0"/>
              <a:t>-cache misses </a:t>
            </a:r>
            <a:r>
              <a:rPr lang="he-IL" sz="2000" dirty="0"/>
              <a:t>	</a:t>
            </a:r>
          </a:p>
          <a:p>
            <a:pPr marL="1028700" lvl="1" indent="-342900" algn="r" rtl="1"/>
            <a:r>
              <a:rPr lang="en-US" sz="2000" dirty="0"/>
              <a:t>Total I-TLB misses </a:t>
            </a:r>
            <a:endParaRPr lang="he-IL" sz="2000" dirty="0"/>
          </a:p>
          <a:p>
            <a:pPr marL="1028700" lvl="1" indent="-342900" algn="r" rtl="1"/>
            <a:r>
              <a:rPr lang="en-US" sz="2000" dirty="0"/>
              <a:t>Total number of page faults</a:t>
            </a:r>
            <a:endParaRPr lang="he-IL" sz="2000" dirty="0"/>
          </a:p>
          <a:p>
            <a:pPr marL="1028700" lvl="1" indent="-342900" algn="r" rtl="1"/>
            <a:r>
              <a:rPr lang="en-US" sz="2000" dirty="0"/>
              <a:t>Number of Context Switches</a:t>
            </a:r>
            <a:endParaRPr lang="he-IL" sz="2000" dirty="0"/>
          </a:p>
          <a:p>
            <a:pPr marL="1028700" lvl="1" indent="-342900" algn="r" rtl="1"/>
            <a:r>
              <a:rPr lang="en-US" sz="2000" dirty="0"/>
              <a:t>Elapsed time</a:t>
            </a:r>
            <a:endParaRPr lang="he-IL" sz="2000" dirty="0"/>
          </a:p>
          <a:p>
            <a:pPr marL="342900" indent="-342900" algn="r" rtl="1">
              <a:buFont typeface="Arial" panose="020B0604020202020204" pitchFamily="34" charset="0"/>
              <a:buChar char="•"/>
            </a:pPr>
            <a:endParaRPr lang="he-IL" sz="2400" dirty="0"/>
          </a:p>
          <a:p>
            <a:pPr algn="r" rtl="1"/>
            <a:endParaRPr lang="en-US" sz="2400" b="1"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E7429-AA6A-9FF9-0F0D-DD4C6CF5A33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ADBAEB-283B-D612-B6EC-4C6BD639851E}"/>
              </a:ext>
            </a:extLst>
          </p:cNvPr>
          <p:cNvSpPr>
            <a:spLocks noGrp="1"/>
          </p:cNvSpPr>
          <p:nvPr>
            <p:ph type="sldNum" sz="quarter" idx="4"/>
          </p:nvPr>
        </p:nvSpPr>
        <p:spPr/>
        <p:txBody>
          <a:bodyPr/>
          <a:lstStyle/>
          <a:p>
            <a:fld id="{B5CEABB6-07DC-46E8-9B57-56EC44A396E5}" type="slidenum">
              <a:rPr lang="en-US" smtClean="0"/>
              <a:pPr/>
              <a:t>20</a:t>
            </a:fld>
            <a:endParaRPr lang="en-US" dirty="0"/>
          </a:p>
        </p:txBody>
      </p:sp>
      <p:sp>
        <p:nvSpPr>
          <p:cNvPr id="7" name="Title 1">
            <a:extLst>
              <a:ext uri="{FF2B5EF4-FFF2-40B4-BE49-F238E27FC236}">
                <a16:creationId xmlns:a16="http://schemas.microsoft.com/office/drawing/2014/main" id="{DC8430A8-1BDA-C348-8706-104086CDDCA3}"/>
              </a:ext>
            </a:extLst>
          </p:cNvPr>
          <p:cNvSpPr txBox="1">
            <a:spLocks/>
          </p:cNvSpPr>
          <p:nvPr/>
        </p:nvSpPr>
        <p:spPr>
          <a:xfrm>
            <a:off x="891990" y="434225"/>
            <a:ext cx="9524998" cy="14996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rtl="1"/>
            <a:r>
              <a:rPr lang="he-IL" sz="3600" b="1" dirty="0"/>
              <a:t>שיפור ביצועים - </a:t>
            </a:r>
            <a:r>
              <a:rPr lang="en-US" sz="3600" b="1" dirty="0"/>
              <a:t>top-down retiring</a:t>
            </a:r>
            <a:r>
              <a:rPr lang="he-IL" sz="3600" b="1" dirty="0"/>
              <a:t> </a:t>
            </a:r>
            <a:endParaRPr lang="en-US" sz="3600" b="1" dirty="0"/>
          </a:p>
        </p:txBody>
      </p:sp>
      <p:sp>
        <p:nvSpPr>
          <p:cNvPr id="14" name="TextBox 13">
            <a:extLst>
              <a:ext uri="{FF2B5EF4-FFF2-40B4-BE49-F238E27FC236}">
                <a16:creationId xmlns:a16="http://schemas.microsoft.com/office/drawing/2014/main" id="{2B15BEA5-EB51-1C4E-E3FF-A37FB90C05F8}"/>
              </a:ext>
            </a:extLst>
          </p:cNvPr>
          <p:cNvSpPr txBox="1"/>
          <p:nvPr/>
        </p:nvSpPr>
        <p:spPr>
          <a:xfrm>
            <a:off x="2082828" y="1472187"/>
            <a:ext cx="7743390" cy="646331"/>
          </a:xfrm>
          <a:prstGeom prst="rect">
            <a:avLst/>
          </a:prstGeom>
          <a:noFill/>
        </p:spPr>
        <p:txBody>
          <a:bodyPr wrap="square" rtlCol="0">
            <a:spAutoFit/>
          </a:bodyPr>
          <a:lstStyle/>
          <a:p>
            <a:pPr algn="ctr" rtl="1"/>
            <a:r>
              <a:rPr lang="he-IL" dirty="0"/>
              <a:t>ניתן לראות כי אנחנו נותנים בממוצע תוצאה טובה יותר, כלומר מנצלים בצורה פרודקטיבית יותר את ה</a:t>
            </a:r>
            <a:r>
              <a:rPr lang="en-US" dirty="0"/>
              <a:t> slots</a:t>
            </a:r>
            <a:r>
              <a:rPr lang="he-IL" dirty="0"/>
              <a:t>של ה</a:t>
            </a:r>
            <a:r>
              <a:rPr lang="en-US" dirty="0"/>
              <a:t>CPU</a:t>
            </a:r>
            <a:endParaRPr lang="en-IL" dirty="0"/>
          </a:p>
        </p:txBody>
      </p:sp>
      <p:pic>
        <p:nvPicPr>
          <p:cNvPr id="5" name="Picture 4" descr="A graph with colorful lines and dots&#10;&#10;Description automatically generated">
            <a:extLst>
              <a:ext uri="{FF2B5EF4-FFF2-40B4-BE49-F238E27FC236}">
                <a16:creationId xmlns:a16="http://schemas.microsoft.com/office/drawing/2014/main" id="{6290DEDF-84E6-6690-0021-34DE7E01D870}"/>
              </a:ext>
            </a:extLst>
          </p:cNvPr>
          <p:cNvPicPr>
            <a:picLocks noChangeAspect="1"/>
          </p:cNvPicPr>
          <p:nvPr/>
        </p:nvPicPr>
        <p:blipFill>
          <a:blip r:embed="rId3"/>
          <a:srcRect l="6504" t="6275" r="4431" b="2660"/>
          <a:stretch/>
        </p:blipFill>
        <p:spPr>
          <a:xfrm>
            <a:off x="2446467" y="2373745"/>
            <a:ext cx="7299066" cy="3731491"/>
          </a:xfrm>
          <a:prstGeom prst="rect">
            <a:avLst/>
          </a:prstGeom>
        </p:spPr>
      </p:pic>
    </p:spTree>
    <p:extLst>
      <p:ext uri="{BB962C8B-B14F-4D97-AF65-F5344CB8AC3E}">
        <p14:creationId xmlns:p14="http://schemas.microsoft.com/office/powerpoint/2010/main" val="2962277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D4F98-72FE-50AC-13C6-73AAB5264CD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CB9658-2115-FC64-DDD2-F4294335B73D}"/>
              </a:ext>
            </a:extLst>
          </p:cNvPr>
          <p:cNvSpPr>
            <a:spLocks noGrp="1"/>
          </p:cNvSpPr>
          <p:nvPr>
            <p:ph type="sldNum" sz="quarter" idx="4"/>
          </p:nvPr>
        </p:nvSpPr>
        <p:spPr/>
        <p:txBody>
          <a:bodyPr/>
          <a:lstStyle/>
          <a:p>
            <a:fld id="{B5CEABB6-07DC-46E8-9B57-56EC44A396E5}" type="slidenum">
              <a:rPr lang="en-US" smtClean="0"/>
              <a:pPr/>
              <a:t>21</a:t>
            </a:fld>
            <a:endParaRPr lang="en-US" dirty="0"/>
          </a:p>
        </p:txBody>
      </p:sp>
      <p:sp>
        <p:nvSpPr>
          <p:cNvPr id="7" name="Title 1">
            <a:extLst>
              <a:ext uri="{FF2B5EF4-FFF2-40B4-BE49-F238E27FC236}">
                <a16:creationId xmlns:a16="http://schemas.microsoft.com/office/drawing/2014/main" id="{982E6C11-D51D-D61F-99C9-3F0BABB5B869}"/>
              </a:ext>
            </a:extLst>
          </p:cNvPr>
          <p:cNvSpPr txBox="1">
            <a:spLocks/>
          </p:cNvSpPr>
          <p:nvPr/>
        </p:nvSpPr>
        <p:spPr>
          <a:xfrm>
            <a:off x="891990" y="434225"/>
            <a:ext cx="9524998" cy="14996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rtl="1"/>
            <a:r>
              <a:rPr lang="he-IL" sz="3600" b="1" dirty="0"/>
              <a:t>שיפור ביצועים - </a:t>
            </a:r>
            <a:r>
              <a:rPr lang="en-US" sz="3600" b="1" dirty="0"/>
              <a:t>top-down backend bound</a:t>
            </a:r>
            <a:r>
              <a:rPr lang="he-IL" sz="3600" b="1" dirty="0"/>
              <a:t> </a:t>
            </a:r>
            <a:endParaRPr lang="en-US" sz="3600" b="1" dirty="0"/>
          </a:p>
        </p:txBody>
      </p:sp>
      <p:sp>
        <p:nvSpPr>
          <p:cNvPr id="14" name="TextBox 13">
            <a:extLst>
              <a:ext uri="{FF2B5EF4-FFF2-40B4-BE49-F238E27FC236}">
                <a16:creationId xmlns:a16="http://schemas.microsoft.com/office/drawing/2014/main" id="{34CBB353-01B9-51B6-F7B6-C34C6C6A9389}"/>
              </a:ext>
            </a:extLst>
          </p:cNvPr>
          <p:cNvSpPr txBox="1"/>
          <p:nvPr/>
        </p:nvSpPr>
        <p:spPr>
          <a:xfrm>
            <a:off x="1498614" y="1559067"/>
            <a:ext cx="8551870" cy="923330"/>
          </a:xfrm>
          <a:prstGeom prst="rect">
            <a:avLst/>
          </a:prstGeom>
          <a:noFill/>
        </p:spPr>
        <p:txBody>
          <a:bodyPr wrap="square" rtlCol="0">
            <a:spAutoFit/>
          </a:bodyPr>
          <a:lstStyle/>
          <a:p>
            <a:pPr algn="ctr" rtl="1"/>
            <a:r>
              <a:rPr lang="he-IL" dirty="0"/>
              <a:t>ניתן לראות כי אנחנו נותנים תוצאה דומה לקוד המקורי מהמודל, ואף משפרים זאת במעט, כלומר נרצה שיהיה נמוך כי מדובר בנתון שמצייג את הזמן בו ה</a:t>
            </a:r>
            <a:r>
              <a:rPr lang="en-US" dirty="0"/>
              <a:t>CPU</a:t>
            </a:r>
            <a:r>
              <a:rPr lang="he-IL" dirty="0"/>
              <a:t> חיכה לנתונים או למידע על מנת להמשיך, ולכן ביצענו את החלק הזה ביעילות.</a:t>
            </a:r>
            <a:endParaRPr lang="en-IL" dirty="0"/>
          </a:p>
        </p:txBody>
      </p:sp>
      <p:pic>
        <p:nvPicPr>
          <p:cNvPr id="3" name="Picture 2" descr="A graph with colorful lines and text&#10;&#10;Description automatically generated">
            <a:extLst>
              <a:ext uri="{FF2B5EF4-FFF2-40B4-BE49-F238E27FC236}">
                <a16:creationId xmlns:a16="http://schemas.microsoft.com/office/drawing/2014/main" id="{1A850934-850E-6DB0-E476-8B88B033F5AC}"/>
              </a:ext>
            </a:extLst>
          </p:cNvPr>
          <p:cNvPicPr>
            <a:picLocks noChangeAspect="1"/>
          </p:cNvPicPr>
          <p:nvPr/>
        </p:nvPicPr>
        <p:blipFill>
          <a:blip r:embed="rId3"/>
          <a:srcRect t="5663" r="4686" b="2769"/>
          <a:stretch/>
        </p:blipFill>
        <p:spPr>
          <a:xfrm>
            <a:off x="1406920" y="2413094"/>
            <a:ext cx="8171190" cy="3925019"/>
          </a:xfrm>
          <a:prstGeom prst="rect">
            <a:avLst/>
          </a:prstGeom>
        </p:spPr>
      </p:pic>
    </p:spTree>
    <p:extLst>
      <p:ext uri="{BB962C8B-B14F-4D97-AF65-F5344CB8AC3E}">
        <p14:creationId xmlns:p14="http://schemas.microsoft.com/office/powerpoint/2010/main" val="2098932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F873B-8640-B180-B13C-A1B5F4BB3EB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56DB1E-A5E6-21CB-6259-60BDE3075579}"/>
              </a:ext>
            </a:extLst>
          </p:cNvPr>
          <p:cNvSpPr>
            <a:spLocks noGrp="1"/>
          </p:cNvSpPr>
          <p:nvPr>
            <p:ph type="sldNum" sz="quarter" idx="4"/>
          </p:nvPr>
        </p:nvSpPr>
        <p:spPr/>
        <p:txBody>
          <a:bodyPr/>
          <a:lstStyle/>
          <a:p>
            <a:fld id="{B5CEABB6-07DC-46E8-9B57-56EC44A396E5}" type="slidenum">
              <a:rPr lang="en-US" smtClean="0"/>
              <a:pPr/>
              <a:t>22</a:t>
            </a:fld>
            <a:endParaRPr lang="en-US" dirty="0"/>
          </a:p>
        </p:txBody>
      </p:sp>
      <p:sp>
        <p:nvSpPr>
          <p:cNvPr id="7" name="Title 1">
            <a:extLst>
              <a:ext uri="{FF2B5EF4-FFF2-40B4-BE49-F238E27FC236}">
                <a16:creationId xmlns:a16="http://schemas.microsoft.com/office/drawing/2014/main" id="{8C6FD38D-B1B3-C2D7-4D36-78FF8ADCAEE4}"/>
              </a:ext>
            </a:extLst>
          </p:cNvPr>
          <p:cNvSpPr txBox="1">
            <a:spLocks/>
          </p:cNvSpPr>
          <p:nvPr/>
        </p:nvSpPr>
        <p:spPr>
          <a:xfrm>
            <a:off x="891990" y="434225"/>
            <a:ext cx="9524998" cy="14996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rtl="1"/>
            <a:r>
              <a:rPr lang="he-IL" sz="3600" b="1" dirty="0"/>
              <a:t>שיפור ביצועים – </a:t>
            </a:r>
            <a:r>
              <a:rPr lang="en-US" sz="3600" b="1" dirty="0"/>
              <a:t>RUN TIME</a:t>
            </a:r>
          </a:p>
        </p:txBody>
      </p:sp>
      <p:sp>
        <p:nvSpPr>
          <p:cNvPr id="14" name="TextBox 13">
            <a:extLst>
              <a:ext uri="{FF2B5EF4-FFF2-40B4-BE49-F238E27FC236}">
                <a16:creationId xmlns:a16="http://schemas.microsoft.com/office/drawing/2014/main" id="{0F4AD90A-2072-3DD7-2E8F-4E07A66262D0}"/>
              </a:ext>
            </a:extLst>
          </p:cNvPr>
          <p:cNvSpPr txBox="1"/>
          <p:nvPr/>
        </p:nvSpPr>
        <p:spPr>
          <a:xfrm>
            <a:off x="1498614" y="1559067"/>
            <a:ext cx="8551870" cy="646331"/>
          </a:xfrm>
          <a:prstGeom prst="rect">
            <a:avLst/>
          </a:prstGeom>
          <a:noFill/>
        </p:spPr>
        <p:txBody>
          <a:bodyPr wrap="square" rtlCol="0">
            <a:spAutoFit/>
          </a:bodyPr>
          <a:lstStyle/>
          <a:p>
            <a:pPr algn="ctr" rtl="1"/>
            <a:r>
              <a:rPr lang="he-IL" dirty="0"/>
              <a:t>ניתן לראות כי הצלחנו לשפר במעט מאוד את זמן הריצה. חשוב לציין כי בשונה מניסיונות נוספים שביצענו לפני כן, לא קלקלנו את זמן הריצה.</a:t>
            </a:r>
            <a:endParaRPr lang="en-IL" dirty="0"/>
          </a:p>
        </p:txBody>
      </p:sp>
      <p:pic>
        <p:nvPicPr>
          <p:cNvPr id="5" name="Picture 4">
            <a:extLst>
              <a:ext uri="{FF2B5EF4-FFF2-40B4-BE49-F238E27FC236}">
                <a16:creationId xmlns:a16="http://schemas.microsoft.com/office/drawing/2014/main" id="{7081C1CE-FF03-7E07-B696-FCB02F2565D1}"/>
              </a:ext>
            </a:extLst>
          </p:cNvPr>
          <p:cNvPicPr>
            <a:picLocks noChangeAspect="1"/>
          </p:cNvPicPr>
          <p:nvPr/>
        </p:nvPicPr>
        <p:blipFill>
          <a:blip r:embed="rId3"/>
          <a:srcRect l="4164" t="5011" r="2826" b="3528"/>
          <a:stretch/>
        </p:blipFill>
        <p:spPr>
          <a:xfrm>
            <a:off x="2202957" y="2469772"/>
            <a:ext cx="7143184" cy="3512107"/>
          </a:xfrm>
          <a:prstGeom prst="rect">
            <a:avLst/>
          </a:prstGeom>
        </p:spPr>
      </p:pic>
    </p:spTree>
    <p:extLst>
      <p:ext uri="{BB962C8B-B14F-4D97-AF65-F5344CB8AC3E}">
        <p14:creationId xmlns:p14="http://schemas.microsoft.com/office/powerpoint/2010/main" val="332046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p:txBody>
          <a:bodyPr>
            <a:normAutofit/>
          </a:bodyPr>
          <a:lstStyle/>
          <a:p>
            <a:pPr algn="ctr" rtl="1"/>
            <a:r>
              <a:rPr lang="he-IL" sz="3600" b="1" dirty="0"/>
              <a:t>שיפור ביצועים – תוצאות </a:t>
            </a:r>
            <a:r>
              <a:rPr lang="en-US" sz="3600" b="1" dirty="0"/>
              <a:t>perf stats</a:t>
            </a:r>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p:txBody>
          <a:bodyPr/>
          <a:lstStyle/>
          <a:p>
            <a:fld id="{B5CEABB6-07DC-46E8-9B57-56EC44A396E5}" type="slidenum">
              <a:rPr lang="en-US" smtClean="0"/>
              <a:pPr/>
              <a:t>23</a:t>
            </a:fld>
            <a:endParaRPr lang="en-US" dirty="0"/>
          </a:p>
        </p:txBody>
      </p:sp>
      <p:sp>
        <p:nvSpPr>
          <p:cNvPr id="16" name="TextBox 15">
            <a:extLst>
              <a:ext uri="{FF2B5EF4-FFF2-40B4-BE49-F238E27FC236}">
                <a16:creationId xmlns:a16="http://schemas.microsoft.com/office/drawing/2014/main" id="{78D82A33-0024-4FFD-EE9C-AD1F5C6886C2}"/>
              </a:ext>
            </a:extLst>
          </p:cNvPr>
          <p:cNvSpPr txBox="1"/>
          <p:nvPr/>
        </p:nvSpPr>
        <p:spPr>
          <a:xfrm>
            <a:off x="1291716" y="1782618"/>
            <a:ext cx="2964873" cy="369332"/>
          </a:xfrm>
          <a:prstGeom prst="rect">
            <a:avLst/>
          </a:prstGeom>
          <a:noFill/>
        </p:spPr>
        <p:txBody>
          <a:bodyPr wrap="square" rtlCol="0">
            <a:spAutoFit/>
          </a:bodyPr>
          <a:lstStyle/>
          <a:p>
            <a:r>
              <a:rPr lang="en-US" b="1" dirty="0"/>
              <a:t>Ours:</a:t>
            </a:r>
            <a:endParaRPr lang="en-IL" b="1" dirty="0"/>
          </a:p>
        </p:txBody>
      </p:sp>
      <p:sp>
        <p:nvSpPr>
          <p:cNvPr id="19" name="TextBox 18">
            <a:extLst>
              <a:ext uri="{FF2B5EF4-FFF2-40B4-BE49-F238E27FC236}">
                <a16:creationId xmlns:a16="http://schemas.microsoft.com/office/drawing/2014/main" id="{BFEBE7BE-F463-77C9-22F5-AB28458C2E7E}"/>
              </a:ext>
            </a:extLst>
          </p:cNvPr>
          <p:cNvSpPr txBox="1"/>
          <p:nvPr/>
        </p:nvSpPr>
        <p:spPr>
          <a:xfrm>
            <a:off x="6668247" y="1797476"/>
            <a:ext cx="2964873" cy="369332"/>
          </a:xfrm>
          <a:prstGeom prst="rect">
            <a:avLst/>
          </a:prstGeom>
          <a:noFill/>
        </p:spPr>
        <p:txBody>
          <a:bodyPr wrap="square" rtlCol="0">
            <a:spAutoFit/>
          </a:bodyPr>
          <a:lstStyle/>
          <a:p>
            <a:r>
              <a:rPr lang="en-US" b="1" dirty="0"/>
              <a:t>Moodle’s:</a:t>
            </a:r>
            <a:endParaRPr lang="en-IL" b="1" dirty="0"/>
          </a:p>
        </p:txBody>
      </p:sp>
      <p:pic>
        <p:nvPicPr>
          <p:cNvPr id="21" name="Picture 20">
            <a:extLst>
              <a:ext uri="{FF2B5EF4-FFF2-40B4-BE49-F238E27FC236}">
                <a16:creationId xmlns:a16="http://schemas.microsoft.com/office/drawing/2014/main" id="{76B78070-A75C-5766-05D0-C6F0EDAC15DE}"/>
              </a:ext>
            </a:extLst>
          </p:cNvPr>
          <p:cNvPicPr>
            <a:picLocks noChangeAspect="1"/>
          </p:cNvPicPr>
          <p:nvPr/>
        </p:nvPicPr>
        <p:blipFill>
          <a:blip r:embed="rId3"/>
          <a:stretch>
            <a:fillRect/>
          </a:stretch>
        </p:blipFill>
        <p:spPr>
          <a:xfrm>
            <a:off x="6343406" y="2301299"/>
            <a:ext cx="4448796" cy="3219899"/>
          </a:xfrm>
          <a:prstGeom prst="rect">
            <a:avLst/>
          </a:prstGeom>
        </p:spPr>
      </p:pic>
      <p:pic>
        <p:nvPicPr>
          <p:cNvPr id="15" name="Picture 14">
            <a:extLst>
              <a:ext uri="{FF2B5EF4-FFF2-40B4-BE49-F238E27FC236}">
                <a16:creationId xmlns:a16="http://schemas.microsoft.com/office/drawing/2014/main" id="{C9F55A52-3CEC-5986-205B-321FA8D15542}"/>
              </a:ext>
            </a:extLst>
          </p:cNvPr>
          <p:cNvPicPr>
            <a:picLocks noChangeAspect="1"/>
          </p:cNvPicPr>
          <p:nvPr/>
        </p:nvPicPr>
        <p:blipFill>
          <a:blip r:embed="rId4"/>
          <a:stretch>
            <a:fillRect/>
          </a:stretch>
        </p:blipFill>
        <p:spPr>
          <a:xfrm>
            <a:off x="1291716" y="2272720"/>
            <a:ext cx="4258269" cy="3248478"/>
          </a:xfrm>
          <a:prstGeom prst="rect">
            <a:avLst/>
          </a:prstGeom>
        </p:spPr>
      </p:pic>
    </p:spTree>
    <p:extLst>
      <p:ext uri="{BB962C8B-B14F-4D97-AF65-F5344CB8AC3E}">
        <p14:creationId xmlns:p14="http://schemas.microsoft.com/office/powerpoint/2010/main" val="2398406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449D6-DB5F-E150-F7AB-3994B52369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B6E1E4-4443-187B-3DDD-5CAF467F9BA3}"/>
              </a:ext>
            </a:extLst>
          </p:cNvPr>
          <p:cNvSpPr>
            <a:spLocks noGrp="1"/>
          </p:cNvSpPr>
          <p:nvPr>
            <p:ph type="title"/>
          </p:nvPr>
        </p:nvSpPr>
        <p:spPr/>
        <p:txBody>
          <a:bodyPr>
            <a:normAutofit/>
          </a:bodyPr>
          <a:lstStyle/>
          <a:p>
            <a:pPr algn="ctr" rtl="1"/>
            <a:r>
              <a:rPr lang="he-IL" sz="3600" b="1" dirty="0"/>
              <a:t>שיפור ביצועים –סיכום תוצאות </a:t>
            </a:r>
            <a:r>
              <a:rPr lang="en-US" sz="3600" b="1" dirty="0"/>
              <a:t>perf stats</a:t>
            </a:r>
          </a:p>
        </p:txBody>
      </p:sp>
      <p:sp>
        <p:nvSpPr>
          <p:cNvPr id="5" name="Slide Number Placeholder 4">
            <a:extLst>
              <a:ext uri="{FF2B5EF4-FFF2-40B4-BE49-F238E27FC236}">
                <a16:creationId xmlns:a16="http://schemas.microsoft.com/office/drawing/2014/main" id="{A1013637-F5C7-EDF9-23C6-FAD3533B3B0C}"/>
              </a:ext>
            </a:extLst>
          </p:cNvPr>
          <p:cNvSpPr>
            <a:spLocks noGrp="1"/>
          </p:cNvSpPr>
          <p:nvPr>
            <p:ph type="sldNum" sz="quarter" idx="4"/>
          </p:nvPr>
        </p:nvSpPr>
        <p:spPr/>
        <p:txBody>
          <a:bodyPr/>
          <a:lstStyle/>
          <a:p>
            <a:fld id="{B5CEABB6-07DC-46E8-9B57-56EC44A396E5}" type="slidenum">
              <a:rPr lang="en-US" smtClean="0"/>
              <a:pPr/>
              <a:t>24</a:t>
            </a:fld>
            <a:endParaRPr lang="en-US" dirty="0"/>
          </a:p>
        </p:txBody>
      </p:sp>
      <p:graphicFrame>
        <p:nvGraphicFramePr>
          <p:cNvPr id="38" name="Table 37">
            <a:extLst>
              <a:ext uri="{FF2B5EF4-FFF2-40B4-BE49-F238E27FC236}">
                <a16:creationId xmlns:a16="http://schemas.microsoft.com/office/drawing/2014/main" id="{F82AD508-3490-5C58-518C-507679E588B4}"/>
              </a:ext>
            </a:extLst>
          </p:cNvPr>
          <p:cNvGraphicFramePr>
            <a:graphicFrameLocks noGrp="1"/>
          </p:cNvGraphicFramePr>
          <p:nvPr>
            <p:extLst>
              <p:ext uri="{D42A27DB-BD31-4B8C-83A1-F6EECF244321}">
                <p14:modId xmlns:p14="http://schemas.microsoft.com/office/powerpoint/2010/main" val="4283150664"/>
              </p:ext>
            </p:extLst>
          </p:nvPr>
        </p:nvGraphicFramePr>
        <p:xfrm>
          <a:off x="1490676" y="1787029"/>
          <a:ext cx="9286843" cy="4654338"/>
        </p:xfrm>
        <a:graphic>
          <a:graphicData uri="http://schemas.openxmlformats.org/drawingml/2006/table">
            <a:tbl>
              <a:tblPr firstRow="1" bandRow="1">
                <a:tableStyleId>{69CF1AB2-1976-4502-BF36-3FF5EA218861}</a:tableStyleId>
              </a:tblPr>
              <a:tblGrid>
                <a:gridCol w="2761040">
                  <a:extLst>
                    <a:ext uri="{9D8B030D-6E8A-4147-A177-3AD203B41FA5}">
                      <a16:colId xmlns:a16="http://schemas.microsoft.com/office/drawing/2014/main" val="2076754009"/>
                    </a:ext>
                  </a:extLst>
                </a:gridCol>
                <a:gridCol w="2075653">
                  <a:extLst>
                    <a:ext uri="{9D8B030D-6E8A-4147-A177-3AD203B41FA5}">
                      <a16:colId xmlns:a16="http://schemas.microsoft.com/office/drawing/2014/main" val="3694370860"/>
                    </a:ext>
                  </a:extLst>
                </a:gridCol>
                <a:gridCol w="2225075">
                  <a:extLst>
                    <a:ext uri="{9D8B030D-6E8A-4147-A177-3AD203B41FA5}">
                      <a16:colId xmlns:a16="http://schemas.microsoft.com/office/drawing/2014/main" val="734490044"/>
                    </a:ext>
                  </a:extLst>
                </a:gridCol>
                <a:gridCol w="2225075">
                  <a:extLst>
                    <a:ext uri="{9D8B030D-6E8A-4147-A177-3AD203B41FA5}">
                      <a16:colId xmlns:a16="http://schemas.microsoft.com/office/drawing/2014/main" val="3081592463"/>
                    </a:ext>
                  </a:extLst>
                </a:gridCol>
              </a:tblGrid>
              <a:tr h="470923">
                <a:tc>
                  <a:txBody>
                    <a:bodyPr/>
                    <a:lstStyle/>
                    <a:p>
                      <a:pPr algn="ctr"/>
                      <a:r>
                        <a:rPr lang="en-US" dirty="0"/>
                        <a:t>Metric</a:t>
                      </a:r>
                    </a:p>
                  </a:txBody>
                  <a:tcPr anchor="ctr"/>
                </a:tc>
                <a:tc>
                  <a:txBody>
                    <a:bodyPr/>
                    <a:lstStyle/>
                    <a:p>
                      <a:pPr algn="ctr"/>
                      <a:r>
                        <a:rPr lang="en-US" dirty="0"/>
                        <a:t>Ours vs </a:t>
                      </a:r>
                      <a:r>
                        <a:rPr lang="en-US" dirty="0" err="1"/>
                        <a:t>Ours_no_commit</a:t>
                      </a:r>
                      <a:endParaRPr lang="en-US" dirty="0"/>
                    </a:p>
                  </a:txBody>
                  <a:tcPr anchor="ctr"/>
                </a:tc>
                <a:tc>
                  <a:txBody>
                    <a:bodyPr/>
                    <a:lstStyle/>
                    <a:p>
                      <a:pPr algn="ctr"/>
                      <a:r>
                        <a:rPr lang="en-US" dirty="0"/>
                        <a:t>Ours vs </a:t>
                      </a:r>
                      <a:r>
                        <a:rPr lang="en-US" dirty="0" err="1"/>
                        <a:t>gadi_result</a:t>
                      </a:r>
                      <a:endParaRPr lang="en-IL"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Ours vs </a:t>
                      </a:r>
                      <a:r>
                        <a:rPr lang="en-US" dirty="0" err="1"/>
                        <a:t>gadi_result_no_commit</a:t>
                      </a:r>
                      <a:endParaRPr lang="en-IL" dirty="0"/>
                    </a:p>
                    <a:p>
                      <a:pPr algn="ctr"/>
                      <a:endParaRPr lang="en-IL" dirty="0"/>
                    </a:p>
                  </a:txBody>
                  <a:tcPr anchor="ctr"/>
                </a:tc>
                <a:extLst>
                  <a:ext uri="{0D108BD9-81ED-4DB2-BD59-A6C34878D82A}">
                    <a16:rowId xmlns:a16="http://schemas.microsoft.com/office/drawing/2014/main" val="4232595419"/>
                  </a:ext>
                </a:extLst>
              </a:tr>
              <a:tr h="470923">
                <a:tc>
                  <a:txBody>
                    <a:bodyPr/>
                    <a:lstStyle/>
                    <a:p>
                      <a:pPr algn="ctr"/>
                      <a:r>
                        <a:rPr lang="en-US" b="1" dirty="0"/>
                        <a:t>CPU Migrations</a:t>
                      </a:r>
                      <a:endParaRPr lang="en-US" dirty="0"/>
                    </a:p>
                  </a:txBody>
                  <a:tcPr anchor="ctr"/>
                </a:tc>
                <a:tc>
                  <a:txBody>
                    <a:bodyPr/>
                    <a:lstStyle/>
                    <a:p>
                      <a:pPr algn="ctr"/>
                      <a:r>
                        <a:rPr lang="en-US" dirty="0"/>
                        <a:t>x0.26</a:t>
                      </a:r>
                      <a:endParaRPr lang="en-IL" dirty="0"/>
                    </a:p>
                  </a:txBody>
                  <a:tcPr/>
                </a:tc>
                <a:tc>
                  <a:txBody>
                    <a:bodyPr/>
                    <a:lstStyle/>
                    <a:p>
                      <a:pPr algn="ctr"/>
                      <a:r>
                        <a:rPr lang="en-US" dirty="0"/>
                        <a:t>x0.45</a:t>
                      </a:r>
                      <a:endParaRPr lang="en-IL" dirty="0"/>
                    </a:p>
                  </a:txBody>
                  <a:tcPr/>
                </a:tc>
                <a:tc>
                  <a:txBody>
                    <a:bodyPr/>
                    <a:lstStyle/>
                    <a:p>
                      <a:pPr algn="ctr"/>
                      <a:r>
                        <a:rPr lang="en-US" dirty="0"/>
                        <a:t>x0.32</a:t>
                      </a:r>
                      <a:endParaRPr lang="en-IL" dirty="0"/>
                    </a:p>
                  </a:txBody>
                  <a:tcPr/>
                </a:tc>
                <a:extLst>
                  <a:ext uri="{0D108BD9-81ED-4DB2-BD59-A6C34878D82A}">
                    <a16:rowId xmlns:a16="http://schemas.microsoft.com/office/drawing/2014/main" val="1619545664"/>
                  </a:ext>
                </a:extLst>
              </a:tr>
              <a:tr h="470923">
                <a:tc>
                  <a:txBody>
                    <a:bodyPr/>
                    <a:lstStyle/>
                    <a:p>
                      <a:pPr algn="ctr"/>
                      <a:r>
                        <a:rPr lang="en-US" b="1" dirty="0"/>
                        <a:t>Instructions Per Cycle</a:t>
                      </a:r>
                      <a:endParaRPr lang="en-US" dirty="0"/>
                    </a:p>
                  </a:txBody>
                  <a:tcPr anchor="ctr"/>
                </a:tc>
                <a:tc>
                  <a:txBody>
                    <a:bodyPr/>
                    <a:lstStyle/>
                    <a:p>
                      <a:pPr algn="ctr"/>
                      <a:r>
                        <a:rPr lang="en-US" dirty="0"/>
                        <a:t>x1.17</a:t>
                      </a:r>
                      <a:endParaRPr lang="en-IL" dirty="0"/>
                    </a:p>
                  </a:txBody>
                  <a:tcPr/>
                </a:tc>
                <a:tc>
                  <a:txBody>
                    <a:bodyPr/>
                    <a:lstStyle/>
                    <a:p>
                      <a:pPr algn="ctr"/>
                      <a:r>
                        <a:rPr lang="en-US" dirty="0"/>
                        <a:t>x1.03</a:t>
                      </a:r>
                      <a:endParaRPr lang="en-IL" dirty="0"/>
                    </a:p>
                  </a:txBody>
                  <a:tcPr/>
                </a:tc>
                <a:tc>
                  <a:txBody>
                    <a:bodyPr/>
                    <a:lstStyle/>
                    <a:p>
                      <a:pPr algn="ctr"/>
                      <a:r>
                        <a:rPr lang="en-US" dirty="0"/>
                        <a:t>x1.19</a:t>
                      </a:r>
                      <a:endParaRPr lang="en-IL" dirty="0"/>
                    </a:p>
                  </a:txBody>
                  <a:tcPr/>
                </a:tc>
                <a:extLst>
                  <a:ext uri="{0D108BD9-81ED-4DB2-BD59-A6C34878D82A}">
                    <a16:rowId xmlns:a16="http://schemas.microsoft.com/office/drawing/2014/main" val="272263347"/>
                  </a:ext>
                </a:extLst>
              </a:tr>
              <a:tr h="470923">
                <a:tc>
                  <a:txBody>
                    <a:bodyPr/>
                    <a:lstStyle/>
                    <a:p>
                      <a:pPr algn="ctr"/>
                      <a:r>
                        <a:rPr lang="en-US" b="1" dirty="0"/>
                        <a:t>Branches Per Cycle</a:t>
                      </a:r>
                      <a:endParaRPr lang="en-IL" b="1" dirty="0"/>
                    </a:p>
                  </a:txBody>
                  <a:tcPr/>
                </a:tc>
                <a:tc>
                  <a:txBody>
                    <a:bodyPr/>
                    <a:lstStyle/>
                    <a:p>
                      <a:pPr algn="ctr"/>
                      <a:r>
                        <a:rPr lang="en-US" dirty="0"/>
                        <a:t>x1.30</a:t>
                      </a:r>
                      <a:endParaRPr lang="en-IL" dirty="0"/>
                    </a:p>
                  </a:txBody>
                  <a:tcPr/>
                </a:tc>
                <a:tc>
                  <a:txBody>
                    <a:bodyPr/>
                    <a:lstStyle/>
                    <a:p>
                      <a:pPr algn="ctr"/>
                      <a:r>
                        <a:rPr lang="en-US" dirty="0"/>
                        <a:t>x1.28</a:t>
                      </a:r>
                      <a:endParaRPr lang="en-IL" dirty="0"/>
                    </a:p>
                  </a:txBody>
                  <a:tcPr/>
                </a:tc>
                <a:tc>
                  <a:txBody>
                    <a:bodyPr/>
                    <a:lstStyle/>
                    <a:p>
                      <a:pPr algn="ctr"/>
                      <a:r>
                        <a:rPr lang="en-US" dirty="0"/>
                        <a:t>x1.33</a:t>
                      </a:r>
                      <a:endParaRPr lang="en-IL" dirty="0"/>
                    </a:p>
                  </a:txBody>
                  <a:tcPr/>
                </a:tc>
                <a:extLst>
                  <a:ext uri="{0D108BD9-81ED-4DB2-BD59-A6C34878D82A}">
                    <a16:rowId xmlns:a16="http://schemas.microsoft.com/office/drawing/2014/main" val="995856070"/>
                  </a:ext>
                </a:extLst>
              </a:tr>
              <a:tr h="311247">
                <a:tc>
                  <a:txBody>
                    <a:bodyPr/>
                    <a:lstStyle/>
                    <a:p>
                      <a:pPr algn="ctr"/>
                      <a:r>
                        <a:rPr lang="en-US" b="1" dirty="0"/>
                        <a:t>Branch Misses (% of branches)</a:t>
                      </a:r>
                      <a:endParaRPr lang="en-US" dirty="0"/>
                    </a:p>
                  </a:txBody>
                  <a:tcPr anchor="ctr"/>
                </a:tc>
                <a:tc>
                  <a:txBody>
                    <a:bodyPr/>
                    <a:lstStyle/>
                    <a:p>
                      <a:pPr algn="ctr"/>
                      <a:r>
                        <a:rPr lang="en-US" dirty="0"/>
                        <a:t>x0.77</a:t>
                      </a:r>
                      <a:endParaRPr lang="en-IL" dirty="0"/>
                    </a:p>
                  </a:txBody>
                  <a:tcPr anchor="ctr"/>
                </a:tc>
                <a:tc>
                  <a:txBody>
                    <a:bodyPr/>
                    <a:lstStyle/>
                    <a:p>
                      <a:pPr algn="ctr"/>
                      <a:r>
                        <a:rPr lang="en-US" dirty="0"/>
                        <a:t>x0.80</a:t>
                      </a:r>
                      <a:endParaRPr lang="en-IL" dirty="0"/>
                    </a:p>
                  </a:txBody>
                  <a:tcPr anchor="ctr"/>
                </a:tc>
                <a:tc>
                  <a:txBody>
                    <a:bodyPr/>
                    <a:lstStyle/>
                    <a:p>
                      <a:pPr algn="ctr"/>
                      <a:r>
                        <a:rPr lang="en-US" dirty="0"/>
                        <a:t>x0.77</a:t>
                      </a:r>
                      <a:endParaRPr lang="en-IL" dirty="0"/>
                    </a:p>
                  </a:txBody>
                  <a:tcPr anchor="ctr"/>
                </a:tc>
                <a:extLst>
                  <a:ext uri="{0D108BD9-81ED-4DB2-BD59-A6C34878D82A}">
                    <a16:rowId xmlns:a16="http://schemas.microsoft.com/office/drawing/2014/main" val="3513971993"/>
                  </a:ext>
                </a:extLst>
              </a:tr>
              <a:tr h="470923">
                <a:tc>
                  <a:txBody>
                    <a:bodyPr/>
                    <a:lstStyle/>
                    <a:p>
                      <a:pPr algn="ctr"/>
                      <a:r>
                        <a:rPr lang="en-US" b="1" dirty="0" err="1"/>
                        <a:t>Topdown</a:t>
                      </a:r>
                      <a:r>
                        <a:rPr lang="en-US" b="1" dirty="0"/>
                        <a:t> Retiring (%)</a:t>
                      </a:r>
                      <a:endParaRPr lang="en-US" dirty="0"/>
                    </a:p>
                  </a:txBody>
                  <a:tcPr anchor="ctr"/>
                </a:tc>
                <a:tc>
                  <a:txBody>
                    <a:bodyPr/>
                    <a:lstStyle/>
                    <a:p>
                      <a:pPr algn="ctr"/>
                      <a:r>
                        <a:rPr lang="en-US" dirty="0"/>
                        <a:t>x1.14</a:t>
                      </a:r>
                      <a:endParaRPr lang="en-IL" dirty="0"/>
                    </a:p>
                  </a:txBody>
                  <a:tcPr anchor="ctr"/>
                </a:tc>
                <a:tc>
                  <a:txBody>
                    <a:bodyPr/>
                    <a:lstStyle/>
                    <a:p>
                      <a:pPr algn="ctr"/>
                      <a:r>
                        <a:rPr lang="en-US" dirty="0"/>
                        <a:t>x1.06</a:t>
                      </a:r>
                      <a:endParaRPr lang="en-IL" dirty="0"/>
                    </a:p>
                  </a:txBody>
                  <a:tcPr anchor="ctr"/>
                </a:tc>
                <a:tc>
                  <a:txBody>
                    <a:bodyPr/>
                    <a:lstStyle/>
                    <a:p>
                      <a:pPr algn="ctr"/>
                      <a:r>
                        <a:rPr lang="en-US" dirty="0"/>
                        <a:t>x1.16</a:t>
                      </a:r>
                      <a:endParaRPr lang="en-IL" dirty="0"/>
                    </a:p>
                  </a:txBody>
                  <a:tcPr anchor="ctr"/>
                </a:tc>
                <a:extLst>
                  <a:ext uri="{0D108BD9-81ED-4DB2-BD59-A6C34878D82A}">
                    <a16:rowId xmlns:a16="http://schemas.microsoft.com/office/drawing/2014/main" val="615178537"/>
                  </a:ext>
                </a:extLst>
              </a:tr>
              <a:tr h="470923">
                <a:tc>
                  <a:txBody>
                    <a:bodyPr/>
                    <a:lstStyle/>
                    <a:p>
                      <a:pPr algn="ctr"/>
                      <a:r>
                        <a:rPr lang="en-US" b="1" dirty="0" err="1"/>
                        <a:t>Topdown</a:t>
                      </a:r>
                      <a:r>
                        <a:rPr lang="en-US" b="1" dirty="0"/>
                        <a:t> BE Bound (%)</a:t>
                      </a:r>
                      <a:endParaRPr lang="en-US" dirty="0"/>
                    </a:p>
                  </a:txBody>
                  <a:tcPr anchor="ctr"/>
                </a:tc>
                <a:tc>
                  <a:txBody>
                    <a:bodyPr/>
                    <a:lstStyle/>
                    <a:p>
                      <a:pPr algn="ctr"/>
                      <a:r>
                        <a:rPr lang="en-US" dirty="0"/>
                        <a:t>x0.78</a:t>
                      </a:r>
                      <a:endParaRPr lang="en-IL" dirty="0"/>
                    </a:p>
                  </a:txBody>
                  <a:tcPr anchor="ctr"/>
                </a:tc>
                <a:tc>
                  <a:txBody>
                    <a:bodyPr/>
                    <a:lstStyle/>
                    <a:p>
                      <a:pPr algn="ctr"/>
                      <a:r>
                        <a:rPr lang="en-US" dirty="0"/>
                        <a:t>x1.01</a:t>
                      </a:r>
                      <a:endParaRPr lang="en-IL" dirty="0"/>
                    </a:p>
                  </a:txBody>
                  <a:tcPr anchor="ctr"/>
                </a:tc>
                <a:tc>
                  <a:txBody>
                    <a:bodyPr/>
                    <a:lstStyle/>
                    <a:p>
                      <a:pPr algn="ctr"/>
                      <a:r>
                        <a:rPr lang="en-US" dirty="0"/>
                        <a:t>x0.8</a:t>
                      </a:r>
                      <a:endParaRPr lang="en-IL" dirty="0"/>
                    </a:p>
                  </a:txBody>
                  <a:tcPr anchor="ctr"/>
                </a:tc>
                <a:extLst>
                  <a:ext uri="{0D108BD9-81ED-4DB2-BD59-A6C34878D82A}">
                    <a16:rowId xmlns:a16="http://schemas.microsoft.com/office/drawing/2014/main" val="3615205629"/>
                  </a:ext>
                </a:extLst>
              </a:tr>
              <a:tr h="470923">
                <a:tc>
                  <a:txBody>
                    <a:bodyPr/>
                    <a:lstStyle/>
                    <a:p>
                      <a:pPr algn="ctr"/>
                      <a:r>
                        <a:rPr lang="en-US" b="1" dirty="0"/>
                        <a:t>Run Time (sec)</a:t>
                      </a:r>
                      <a:endParaRPr lang="en-US" dirty="0"/>
                    </a:p>
                  </a:txBody>
                  <a:tcPr anchor="ctr"/>
                </a:tc>
                <a:tc>
                  <a:txBody>
                    <a:bodyPr/>
                    <a:lstStyle/>
                    <a:p>
                      <a:pPr algn="ctr"/>
                      <a:r>
                        <a:rPr lang="en-US" dirty="0"/>
                        <a:t>x0.99</a:t>
                      </a:r>
                      <a:endParaRPr lang="en-IL" dirty="0"/>
                    </a:p>
                  </a:txBody>
                  <a:tcPr anchor="ctr"/>
                </a:tc>
                <a:tc>
                  <a:txBody>
                    <a:bodyPr/>
                    <a:lstStyle/>
                    <a:p>
                      <a:pPr algn="ctr"/>
                      <a:r>
                        <a:rPr lang="en-US" dirty="0"/>
                        <a:t>x0.98</a:t>
                      </a:r>
                      <a:endParaRPr lang="en-IL" dirty="0"/>
                    </a:p>
                  </a:txBody>
                  <a:tcPr/>
                </a:tc>
                <a:tc>
                  <a:txBody>
                    <a:bodyPr/>
                    <a:lstStyle/>
                    <a:p>
                      <a:pPr algn="ctr"/>
                      <a:r>
                        <a:rPr lang="en-US" dirty="0"/>
                        <a:t>x0.96</a:t>
                      </a:r>
                      <a:endParaRPr lang="en-IL" dirty="0"/>
                    </a:p>
                  </a:txBody>
                  <a:tcPr/>
                </a:tc>
                <a:extLst>
                  <a:ext uri="{0D108BD9-81ED-4DB2-BD59-A6C34878D82A}">
                    <a16:rowId xmlns:a16="http://schemas.microsoft.com/office/drawing/2014/main" val="3738381797"/>
                  </a:ext>
                </a:extLst>
              </a:tr>
            </a:tbl>
          </a:graphicData>
        </a:graphic>
      </p:graphicFrame>
    </p:spTree>
    <p:extLst>
      <p:ext uri="{BB962C8B-B14F-4D97-AF65-F5344CB8AC3E}">
        <p14:creationId xmlns:p14="http://schemas.microsoft.com/office/powerpoint/2010/main" val="3342008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F97E-7CFB-F880-4BEC-8085657E91AA}"/>
              </a:ext>
            </a:extLst>
          </p:cNvPr>
          <p:cNvSpPr>
            <a:spLocks noGrp="1"/>
          </p:cNvSpPr>
          <p:nvPr>
            <p:ph type="title"/>
          </p:nvPr>
        </p:nvSpPr>
        <p:spPr/>
        <p:txBody>
          <a:bodyPr>
            <a:normAutofit/>
          </a:bodyPr>
          <a:lstStyle/>
          <a:p>
            <a:pPr algn="ctr"/>
            <a:r>
              <a:rPr lang="he-IL" sz="3600" b="1" dirty="0"/>
              <a:t>אילו עוד שיפורים היינו מוסיפים?</a:t>
            </a:r>
            <a:endParaRPr lang="en-IL" sz="3600" b="1" dirty="0"/>
          </a:p>
        </p:txBody>
      </p:sp>
      <p:sp>
        <p:nvSpPr>
          <p:cNvPr id="3" name="Table Placeholder 2">
            <a:extLst>
              <a:ext uri="{FF2B5EF4-FFF2-40B4-BE49-F238E27FC236}">
                <a16:creationId xmlns:a16="http://schemas.microsoft.com/office/drawing/2014/main" id="{3F25F300-E81E-1912-4B3C-2FCE04A34B59}"/>
              </a:ext>
            </a:extLst>
          </p:cNvPr>
          <p:cNvSpPr>
            <a:spLocks noGrp="1"/>
          </p:cNvSpPr>
          <p:nvPr>
            <p:ph sz="quarter" idx="10"/>
          </p:nvPr>
        </p:nvSpPr>
        <p:spPr>
          <a:xfrm>
            <a:off x="1247868" y="1994726"/>
            <a:ext cx="9696262" cy="3747180"/>
          </a:xfrm>
        </p:spPr>
        <p:txBody>
          <a:bodyPr>
            <a:normAutofit/>
          </a:bodyPr>
          <a:lstStyle/>
          <a:p>
            <a:pPr algn="r" rtl="1"/>
            <a:r>
              <a:rPr lang="he-IL" dirty="0"/>
              <a:t>לבדוק אילו פקודות קפיצה כדאי להחליף ב</a:t>
            </a:r>
            <a:r>
              <a:rPr lang="en-US" dirty="0"/>
              <a:t>jump revert</a:t>
            </a:r>
            <a:r>
              <a:rPr lang="he-IL"/>
              <a:t>.</a:t>
            </a:r>
            <a:endParaRPr lang="en-US" dirty="0"/>
          </a:p>
          <a:p>
            <a:pPr algn="r" rtl="1"/>
            <a:r>
              <a:rPr lang="he-IL" dirty="0"/>
              <a:t>לאחר סיום הריצה עד ל</a:t>
            </a:r>
            <a:r>
              <a:rPr lang="en-US" dirty="0"/>
              <a:t>BBL</a:t>
            </a:r>
            <a:r>
              <a:rPr lang="he-IL" dirty="0"/>
              <a:t> האחרון, במקום לרוץ מיד אחר כך על </a:t>
            </a:r>
            <a:r>
              <a:rPr lang="en-US" dirty="0"/>
              <a:t>BBL</a:t>
            </a:r>
            <a:r>
              <a:rPr lang="he-IL" dirty="0"/>
              <a:t> מספר 0, היינו מוצאים את ה</a:t>
            </a:r>
            <a:r>
              <a:rPr lang="en-US" dirty="0"/>
              <a:t>BBL</a:t>
            </a:r>
            <a:r>
              <a:rPr lang="he-IL" dirty="0"/>
              <a:t> החם ביותר מה</a:t>
            </a:r>
            <a:r>
              <a:rPr lang="en-US" dirty="0"/>
              <a:t>BBL</a:t>
            </a:r>
            <a:r>
              <a:rPr lang="he-IL" dirty="0"/>
              <a:t>ים הנותרים, ועושים אותו הדבר כפי שעשינו עבור ה</a:t>
            </a:r>
            <a:r>
              <a:rPr lang="en-US" dirty="0"/>
              <a:t>BBL</a:t>
            </a:r>
            <a:r>
              <a:rPr lang="he-IL" dirty="0"/>
              <a:t> החם ביותר בכל התוכנית, וכך מבצעים שיפור נוסף גם אם מדובר במספר קטן של </a:t>
            </a:r>
            <a:r>
              <a:rPr lang="en-US" dirty="0"/>
              <a:t>BBL</a:t>
            </a:r>
            <a:r>
              <a:rPr lang="he-IL" dirty="0"/>
              <a:t>ים נותרים.</a:t>
            </a:r>
          </a:p>
          <a:p>
            <a:pPr algn="r" rtl="1"/>
            <a:r>
              <a:rPr lang="he-IL" dirty="0"/>
              <a:t>אופטימיזציה של הקוד עצמו אותו כתבנו – מחפשים דרכים יעילות יותר לכתוב את הקוד כך שהפונקציונליות תשמר, אך זמן הריצה יפחת אפילו יותר משהיה עד עכשיו.</a:t>
            </a:r>
          </a:p>
          <a:p>
            <a:pPr algn="r" rtl="1"/>
            <a:r>
              <a:rPr lang="he-IL" dirty="0"/>
              <a:t>שיפור של כמות ה</a:t>
            </a:r>
            <a:r>
              <a:rPr lang="en-US" dirty="0"/>
              <a:t>page faults </a:t>
            </a:r>
            <a:r>
              <a:rPr lang="he-IL" dirty="0"/>
              <a:t> בעזרת יעול הלולאות שרצות בקוד.</a:t>
            </a:r>
          </a:p>
          <a:p>
            <a:pPr algn="r" rtl="1"/>
            <a:r>
              <a:rPr lang="he-IL" dirty="0"/>
              <a:t>הפתרון עצמו עלול להיות בעייתי עבור קוד סיריאלי, אך עבור קוד מקבילי הוא מצוין.</a:t>
            </a:r>
          </a:p>
        </p:txBody>
      </p:sp>
      <p:sp>
        <p:nvSpPr>
          <p:cNvPr id="4" name="Slide Number Placeholder 3">
            <a:extLst>
              <a:ext uri="{FF2B5EF4-FFF2-40B4-BE49-F238E27FC236}">
                <a16:creationId xmlns:a16="http://schemas.microsoft.com/office/drawing/2014/main" id="{5E483A44-147D-FF57-ABF1-7A63F431D0A1}"/>
              </a:ext>
            </a:extLst>
          </p:cNvPr>
          <p:cNvSpPr>
            <a:spLocks noGrp="1"/>
          </p:cNvSpPr>
          <p:nvPr>
            <p:ph type="sldNum" sz="quarter" idx="4"/>
          </p:nvPr>
        </p:nvSpPr>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4234757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5838018" y="2338692"/>
            <a:ext cx="5057104" cy="3624984"/>
          </a:xfrm>
        </p:spPr>
        <p:txBody>
          <a:bodyPr>
            <a:normAutofit/>
          </a:bodyPr>
          <a:lstStyle/>
          <a:p>
            <a:pPr algn="ctr"/>
            <a:r>
              <a:rPr lang="he-IL" sz="11500" b="1" dirty="0"/>
              <a:t>תודה!</a:t>
            </a:r>
            <a:endParaRPr lang="en-US" sz="11500" b="1" dirty="0"/>
          </a:p>
        </p:txBody>
      </p:sp>
    </p:spTree>
    <p:extLst>
      <p:ext uri="{BB962C8B-B14F-4D97-AF65-F5344CB8AC3E}">
        <p14:creationId xmlns:p14="http://schemas.microsoft.com/office/powerpoint/2010/main" val="7699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normAutofit/>
          </a:bodyPr>
          <a:lstStyle/>
          <a:p>
            <a:pPr algn="r" rtl="1"/>
            <a:r>
              <a:rPr lang="he-IL" sz="6600" b="1" dirty="0"/>
              <a:t>שיטת הפעולה</a:t>
            </a:r>
            <a:endParaRPr lang="en-US" sz="6600" b="1" dirty="0"/>
          </a:p>
        </p:txBody>
      </p:sp>
      <p:pic>
        <p:nvPicPr>
          <p:cNvPr id="12" name="Picture Placeholder 11" descr="A cartoon of a child writing on a book&#10;&#10;Description automatically generated">
            <a:extLst>
              <a:ext uri="{FF2B5EF4-FFF2-40B4-BE49-F238E27FC236}">
                <a16:creationId xmlns:a16="http://schemas.microsoft.com/office/drawing/2014/main" id="{0A3D5671-A33F-F681-D419-37E1920B5E84}"/>
              </a:ext>
            </a:extLst>
          </p:cNvPr>
          <p:cNvPicPr>
            <a:picLocks noGrp="1" noChangeAspect="1"/>
          </p:cNvPicPr>
          <p:nvPr>
            <p:ph type="pic" sz="quarter" idx="10"/>
          </p:nvPr>
        </p:nvPicPr>
        <p:blipFill>
          <a:blip r:embed="rId3"/>
          <a:srcRect l="8595" r="8595"/>
          <a:stretch>
            <a:fillRect/>
          </a:stretch>
        </p:blipFill>
        <p:spPr/>
      </p:pic>
    </p:spTree>
    <p:extLst>
      <p:ext uri="{BB962C8B-B14F-4D97-AF65-F5344CB8AC3E}">
        <p14:creationId xmlns:p14="http://schemas.microsoft.com/office/powerpoint/2010/main" val="429374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2308621" y="365125"/>
            <a:ext cx="7273637" cy="1646555"/>
          </a:xfrm>
        </p:spPr>
        <p:txBody>
          <a:bodyPr>
            <a:normAutofit/>
          </a:bodyPr>
          <a:lstStyle/>
          <a:p>
            <a:pPr algn="ctr" rtl="1"/>
            <a:r>
              <a:rPr lang="he-IL" sz="3600" b="1" dirty="0"/>
              <a:t>שיטת הפעולה</a:t>
            </a:r>
            <a:endParaRPr lang="en-US" sz="3600" b="1"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2308621" y="2011363"/>
            <a:ext cx="7273638" cy="4155757"/>
          </a:xfrm>
        </p:spPr>
        <p:txBody>
          <a:bodyPr>
            <a:normAutofit/>
          </a:bodyPr>
          <a:lstStyle/>
          <a:p>
            <a:pPr marL="228600" indent="-228600" algn="r" rtl="1">
              <a:spcBef>
                <a:spcPts val="0"/>
              </a:spcBef>
              <a:spcAft>
                <a:spcPts val="1200"/>
              </a:spcAft>
              <a:buFont typeface="Arial" panose="020B0604020202020204" pitchFamily="34" charset="0"/>
              <a:buChar char="•"/>
            </a:pPr>
            <a:r>
              <a:rPr lang="he-IL" sz="2400" b="1" dirty="0"/>
              <a:t>איסוף</a:t>
            </a:r>
            <a:r>
              <a:rPr lang="he-IL" sz="2400" dirty="0"/>
              <a:t> </a:t>
            </a:r>
            <a:r>
              <a:rPr lang="he-IL" sz="2400" b="1" dirty="0"/>
              <a:t>מידע</a:t>
            </a:r>
            <a:r>
              <a:rPr lang="he-IL" sz="2400" dirty="0"/>
              <a:t> -  נאסוף מידע רלוונטי לנו על הקוד המקורי כך שנוכל לבצע את הפעולות הרצויות על הקוד, ללא פגיעה בפונקציונליות של הקוד המקורי, תוך דיוק בבחירת הטיפול בכל פקודה בהתאם לנתונים שאספנו עליה.</a:t>
            </a:r>
            <a:endParaRPr lang="he-IL" sz="2400" dirty="0">
              <a:cs typeface="Calibri"/>
            </a:endParaRPr>
          </a:p>
          <a:p>
            <a:pPr marL="0" indent="0" algn="r" rtl="1">
              <a:spcBef>
                <a:spcPts val="0"/>
              </a:spcBef>
              <a:spcAft>
                <a:spcPts val="1200"/>
              </a:spcAft>
              <a:buNone/>
            </a:pPr>
            <a:endParaRPr lang="he-IL" sz="2400" cap="none" dirty="0">
              <a:cs typeface="Calibri"/>
            </a:endParaRPr>
          </a:p>
          <a:p>
            <a:pPr marL="228600" indent="-228600" algn="r" rtl="1">
              <a:spcBef>
                <a:spcPts val="0"/>
              </a:spcBef>
              <a:spcAft>
                <a:spcPts val="1200"/>
              </a:spcAft>
              <a:buFont typeface="Arial" panose="020B0604020202020204" pitchFamily="34" charset="0"/>
              <a:buChar char="•"/>
            </a:pPr>
            <a:r>
              <a:rPr lang="he-IL" sz="2400" b="1" dirty="0"/>
              <a:t>שיפור ביצועים בעזרת המידע שנאסף </a:t>
            </a:r>
            <a:r>
              <a:rPr lang="he-IL" sz="2400" dirty="0"/>
              <a:t>– נשתמש במידע שאספנו על מנת לבצע פעולות שונות על הקוד, במטרה לשפר את הביצועים שלו במהלך הריצה.</a:t>
            </a:r>
          </a:p>
          <a:p>
            <a:pPr marL="228600" indent="-228600" algn="r" rtl="1">
              <a:spcBef>
                <a:spcPts val="0"/>
              </a:spcBef>
              <a:spcAft>
                <a:spcPts val="1200"/>
              </a:spcAft>
              <a:buFont typeface="Arial" panose="020B0604020202020204" pitchFamily="34" charset="0"/>
              <a:buChar char="•"/>
            </a:pPr>
            <a:endParaRPr lang="en-US" sz="2400" b="1"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normAutofit/>
          </a:bodyPr>
          <a:lstStyle/>
          <a:p>
            <a:pPr algn="ctr" rtl="1"/>
            <a:r>
              <a:rPr lang="he-IL" sz="3600" b="1" dirty="0"/>
              <a:t>איסוף המידע - </a:t>
            </a:r>
            <a:r>
              <a:rPr lang="en-US" sz="3600" b="1" dirty="0"/>
              <a:t>profiling</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570368" y="1997690"/>
            <a:ext cx="5714523" cy="4034518"/>
          </a:xfrm>
        </p:spPr>
        <p:txBody>
          <a:bodyPr>
            <a:normAutofit fontScale="85000" lnSpcReduction="10000"/>
          </a:bodyPr>
          <a:lstStyle/>
          <a:p>
            <a:pPr algn="r" rtl="1"/>
            <a:r>
              <a:rPr lang="he-IL" sz="2600" b="1" noProof="1"/>
              <a:t>שלב שני </a:t>
            </a:r>
            <a:r>
              <a:rPr lang="he-IL" sz="2600" noProof="1"/>
              <a:t>– איסוף מידע לכל </a:t>
            </a:r>
            <a:r>
              <a:rPr lang="en-US" sz="2600" noProof="1"/>
              <a:t>BBL</a:t>
            </a:r>
            <a:r>
              <a:rPr lang="he-IL" sz="2600" noProof="1"/>
              <a:t> בעזרת </a:t>
            </a:r>
            <a:r>
              <a:rPr lang="en-US" sz="2600" noProof="1"/>
              <a:t>bbl map</a:t>
            </a:r>
            <a:r>
              <a:rPr lang="he-IL" sz="2600" noProof="1"/>
              <a:t> המכיל:</a:t>
            </a:r>
          </a:p>
          <a:p>
            <a:pPr lvl="1" algn="r" rtl="1"/>
            <a:r>
              <a:rPr lang="he-IL" sz="2200" noProof="1"/>
              <a:t>אינדקס ב</a:t>
            </a:r>
            <a:r>
              <a:rPr lang="en-US" sz="2200" noProof="1"/>
              <a:t>instruction map</a:t>
            </a:r>
            <a:r>
              <a:rPr lang="he-IL" sz="2200" noProof="1"/>
              <a:t> של תחילת ה</a:t>
            </a:r>
            <a:r>
              <a:rPr lang="en-US" sz="2200" noProof="1"/>
              <a:t>BBL</a:t>
            </a:r>
            <a:endParaRPr lang="he-IL" sz="2200" noProof="1"/>
          </a:p>
          <a:p>
            <a:pPr lvl="1" algn="r" rtl="1"/>
            <a:r>
              <a:rPr lang="he-IL" sz="2200" noProof="1"/>
              <a:t>אינדקס ב</a:t>
            </a:r>
            <a:r>
              <a:rPr lang="en-US" sz="2200" noProof="1"/>
              <a:t>instruction map</a:t>
            </a:r>
            <a:r>
              <a:rPr lang="he-IL" sz="2200" noProof="1"/>
              <a:t> של סיום ה</a:t>
            </a:r>
            <a:r>
              <a:rPr lang="en-US" sz="2200" noProof="1"/>
              <a:t>BBL</a:t>
            </a:r>
            <a:endParaRPr lang="he-IL" sz="2200" noProof="1"/>
          </a:p>
          <a:p>
            <a:pPr lvl="1" algn="r" rtl="1"/>
            <a:r>
              <a:rPr lang="he-IL" sz="2200" noProof="1"/>
              <a:t>כתובת </a:t>
            </a:r>
            <a:r>
              <a:rPr lang="en-US" sz="2200" noProof="1"/>
              <a:t>fallthrough</a:t>
            </a:r>
            <a:endParaRPr lang="he-IL" sz="2200" noProof="1"/>
          </a:p>
          <a:p>
            <a:pPr algn="r" rtl="1"/>
            <a:r>
              <a:rPr lang="he-IL" sz="2600" b="1" noProof="1"/>
              <a:t>שלב שלישי </a:t>
            </a:r>
            <a:r>
              <a:rPr lang="he-IL" sz="2600" noProof="1"/>
              <a:t>–</a:t>
            </a:r>
            <a:r>
              <a:rPr lang="he-IL" sz="2600" b="1" noProof="1"/>
              <a:t> </a:t>
            </a:r>
            <a:r>
              <a:rPr lang="he-IL" sz="2600" noProof="1"/>
              <a:t>חישוב "רמת החום" של כל </a:t>
            </a:r>
            <a:r>
              <a:rPr lang="en-US" sz="2600" noProof="1"/>
              <a:t>BBL</a:t>
            </a:r>
            <a:r>
              <a:rPr lang="he-IL" sz="2600" noProof="1"/>
              <a:t>, כתלות בכמות הפעמים שכל </a:t>
            </a:r>
            <a:r>
              <a:rPr lang="en-US" sz="2600" noProof="1"/>
              <a:t>BBL</a:t>
            </a:r>
            <a:r>
              <a:rPr lang="he-IL" sz="2600" noProof="1"/>
              <a:t> בוצע במהלך הריצה. והוספתה כמשתנה ב</a:t>
            </a:r>
            <a:r>
              <a:rPr lang="en-US" sz="2600" noProof="1"/>
              <a:t>bbl map</a:t>
            </a:r>
            <a:endParaRPr lang="he-IL" sz="2600" noProof="1"/>
          </a:p>
          <a:p>
            <a:pPr algn="r" rtl="1"/>
            <a:r>
              <a:rPr lang="he-IL" sz="2600" b="1" noProof="1"/>
              <a:t>שלב רביעי </a:t>
            </a:r>
            <a:r>
              <a:rPr lang="he-IL" sz="2600" noProof="1"/>
              <a:t>– מציאת ה</a:t>
            </a:r>
            <a:r>
              <a:rPr lang="en-US" sz="2600" noProof="1"/>
              <a:t>BBL</a:t>
            </a:r>
            <a:r>
              <a:rPr lang="he-IL" sz="2600" noProof="1"/>
              <a:t> ה"חם ביותר", וסימונו כמועמד העיקרי שבעזרתו נבצע </a:t>
            </a:r>
            <a:r>
              <a:rPr lang="en-US" sz="2600" noProof="1"/>
              <a:t>reorder</a:t>
            </a:r>
            <a:r>
              <a:rPr lang="he-IL" sz="2600" noProof="1"/>
              <a:t>.</a:t>
            </a:r>
          </a:p>
          <a:p>
            <a:pPr algn="r" rtl="1"/>
            <a:r>
              <a:rPr lang="he-IL" sz="2600" b="1" noProof="1"/>
              <a:t>שלב חמישי – </a:t>
            </a:r>
            <a:r>
              <a:rPr lang="he-IL" sz="2600" noProof="1"/>
              <a:t>סידור מחדש של הקוד.</a:t>
            </a:r>
            <a:endParaRPr lang="he-IL" sz="2600" b="1" noProof="1"/>
          </a:p>
          <a:p>
            <a:pPr algn="r" rtl="1"/>
            <a:endParaRPr lang="en-US" sz="2400" noProof="1"/>
          </a:p>
        </p:txBody>
      </p:sp>
      <p:sp>
        <p:nvSpPr>
          <p:cNvPr id="4" name="Content Placeholder 3">
            <a:extLst>
              <a:ext uri="{FF2B5EF4-FFF2-40B4-BE49-F238E27FC236}">
                <a16:creationId xmlns:a16="http://schemas.microsoft.com/office/drawing/2014/main" id="{2CFADA2D-CE7A-511E-45B9-EAF4FA520E34}"/>
              </a:ext>
            </a:extLst>
          </p:cNvPr>
          <p:cNvSpPr>
            <a:spLocks noGrp="1"/>
          </p:cNvSpPr>
          <p:nvPr>
            <p:ph sz="quarter" idx="11"/>
          </p:nvPr>
        </p:nvSpPr>
        <p:spPr>
          <a:xfrm>
            <a:off x="6284891" y="1994726"/>
            <a:ext cx="4992709" cy="3934930"/>
          </a:xfrm>
        </p:spPr>
        <p:txBody>
          <a:bodyPr>
            <a:normAutofit/>
          </a:bodyPr>
          <a:lstStyle/>
          <a:p>
            <a:pPr algn="r" rtl="1"/>
            <a:r>
              <a:rPr lang="he-IL" sz="2400" b="1" noProof="1"/>
              <a:t>שלב ראשון </a:t>
            </a:r>
            <a:r>
              <a:rPr lang="he-IL" sz="2400" noProof="1"/>
              <a:t>– איסוף מידע לכל פקודה בעזרת </a:t>
            </a:r>
            <a:r>
              <a:rPr lang="en-US" sz="2400" noProof="1"/>
              <a:t> instruction map</a:t>
            </a:r>
            <a:r>
              <a:rPr lang="he-IL" sz="2400" noProof="1"/>
              <a:t> המכיל:</a:t>
            </a:r>
          </a:p>
          <a:p>
            <a:pPr lvl="1" algn="r" rtl="1"/>
            <a:r>
              <a:rPr lang="he-IL" sz="2000" noProof="1"/>
              <a:t>כתובת הפקודה</a:t>
            </a:r>
          </a:p>
          <a:p>
            <a:pPr lvl="1" algn="r" rtl="1"/>
            <a:r>
              <a:rPr lang="he-IL" sz="2000" noProof="1"/>
              <a:t>כתובת היעד של הפקודה</a:t>
            </a:r>
          </a:p>
          <a:p>
            <a:pPr lvl="1" algn="r" rtl="1"/>
            <a:r>
              <a:rPr lang="he-IL" sz="2000" noProof="1"/>
              <a:t>סוג הפקודה</a:t>
            </a:r>
          </a:p>
          <a:p>
            <a:pPr lvl="1" algn="r" rtl="1"/>
            <a:r>
              <a:rPr lang="he-IL" sz="2000" noProof="1"/>
              <a:t>קידוד הפקודה</a:t>
            </a:r>
          </a:p>
          <a:p>
            <a:pPr lvl="1" algn="r" rtl="1"/>
            <a:r>
              <a:rPr lang="he-IL" sz="2000" noProof="1"/>
              <a:t>גודל הפקודה</a:t>
            </a:r>
          </a:p>
          <a:p>
            <a:pPr lvl="1" algn="r" rtl="1"/>
            <a:r>
              <a:rPr lang="he-IL" sz="2000" noProof="1"/>
              <a:t>מספר ה</a:t>
            </a:r>
            <a:r>
              <a:rPr lang="en-US" sz="2000" noProof="1"/>
              <a:t>BBL</a:t>
            </a:r>
            <a:r>
              <a:rPr lang="he-IL" sz="2000" noProof="1"/>
              <a:t> אליו שייכת הפקודה</a:t>
            </a:r>
          </a:p>
          <a:p>
            <a:pPr lvl="1" algn="r" rtl="1"/>
            <a:r>
              <a:rPr lang="he-IL" sz="2000" noProof="1"/>
              <a:t>קטגוריית </a:t>
            </a:r>
            <a:r>
              <a:rPr lang="en-US" sz="2000" noProof="1"/>
              <a:t>xed</a:t>
            </a:r>
            <a:r>
              <a:rPr lang="he-IL" sz="2000" noProof="1"/>
              <a:t> של הפקודה</a:t>
            </a:r>
          </a:p>
          <a:p>
            <a:pPr algn="r" rtl="1"/>
            <a:endParaRPr lang="en-US" sz="2400" noProof="1"/>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430403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9401" cy="1617017"/>
          </a:xfrm>
        </p:spPr>
        <p:txBody>
          <a:bodyPr>
            <a:normAutofit/>
          </a:bodyPr>
          <a:lstStyle/>
          <a:p>
            <a:pPr algn="ctr" rtl="1"/>
            <a:r>
              <a:rPr lang="he-IL" sz="3600" b="1" dirty="0"/>
              <a:t>סידור מחדש של ה</a:t>
            </a:r>
            <a:r>
              <a:rPr lang="en-US" sz="3600" b="1" dirty="0"/>
              <a:t>BBL</a:t>
            </a:r>
            <a:r>
              <a:rPr lang="he-IL" sz="3600" b="1" dirty="0"/>
              <a:t>ים - </a:t>
            </a:r>
            <a:r>
              <a:rPr lang="en-US" sz="3600" b="1" dirty="0"/>
              <a:t>REORDER</a:t>
            </a:r>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1140737" y="1982142"/>
            <a:ext cx="9678154" cy="3747180"/>
          </a:xfrm>
        </p:spPr>
        <p:txBody>
          <a:bodyPr>
            <a:normAutofit/>
          </a:bodyPr>
          <a:lstStyle/>
          <a:p>
            <a:pPr algn="r" rtl="1"/>
            <a:r>
              <a:rPr lang="he-IL" sz="2800" dirty="0"/>
              <a:t>נבחר את ה</a:t>
            </a:r>
            <a:r>
              <a:rPr lang="en-US" sz="2800" dirty="0"/>
              <a:t>BBL</a:t>
            </a:r>
            <a:r>
              <a:rPr lang="he-IL" sz="2800" dirty="0"/>
              <a:t> ה"חם ביותר" ונקדם אותו להיות ה</a:t>
            </a:r>
            <a:r>
              <a:rPr lang="en-US" sz="2800" dirty="0"/>
              <a:t>BBL</a:t>
            </a:r>
            <a:r>
              <a:rPr lang="he-IL" sz="2800" dirty="0"/>
              <a:t> הנמצא בראש </a:t>
            </a:r>
            <a:r>
              <a:rPr lang="en-US" sz="2800" dirty="0"/>
              <a:t>TC2</a:t>
            </a:r>
            <a:r>
              <a:rPr lang="he-IL" sz="2800" dirty="0"/>
              <a:t>.</a:t>
            </a:r>
          </a:p>
          <a:p>
            <a:pPr algn="r" rtl="1"/>
            <a:r>
              <a:rPr lang="he-IL" sz="2800" dirty="0"/>
              <a:t>את שאר ה</a:t>
            </a:r>
            <a:r>
              <a:rPr lang="en-US" sz="2800" dirty="0"/>
              <a:t>BBL</a:t>
            </a:r>
            <a:r>
              <a:rPr lang="he-IL" sz="2800" dirty="0"/>
              <a:t> הבאים אחריו בקוד המקורי, נוסיף באותו הסדר כפי שהיו במקור עד שנגיע ל</a:t>
            </a:r>
            <a:r>
              <a:rPr lang="en-US" sz="2800" dirty="0"/>
              <a:t>BBL</a:t>
            </a:r>
            <a:r>
              <a:rPr lang="he-IL" sz="2800" dirty="0"/>
              <a:t> האחרון בקוד המקורי</a:t>
            </a:r>
          </a:p>
          <a:p>
            <a:pPr algn="r" rtl="1"/>
            <a:r>
              <a:rPr lang="he-IL" sz="2800" dirty="0"/>
              <a:t>לאחר ה</a:t>
            </a:r>
            <a:r>
              <a:rPr lang="en-US" sz="2800" dirty="0"/>
              <a:t>BBL</a:t>
            </a:r>
            <a:r>
              <a:rPr lang="he-IL" sz="2800" dirty="0"/>
              <a:t> האחרון מהקוד המקורי, נכניס ל</a:t>
            </a:r>
            <a:r>
              <a:rPr lang="en-US" sz="2800" dirty="0"/>
              <a:t>TC</a:t>
            </a:r>
            <a:r>
              <a:rPr lang="he-IL" sz="2800" dirty="0"/>
              <a:t> את ה</a:t>
            </a:r>
            <a:r>
              <a:rPr lang="en-US" sz="2800" dirty="0"/>
              <a:t>BBL</a:t>
            </a:r>
            <a:r>
              <a:rPr lang="he-IL" sz="2800" dirty="0"/>
              <a:t> במקום ה0 בקוד המקורי.</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569699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3506186" y="448179"/>
            <a:ext cx="5179615" cy="1448747"/>
          </a:xfrm>
        </p:spPr>
        <p:txBody>
          <a:bodyPr>
            <a:normAutofit/>
          </a:bodyPr>
          <a:lstStyle/>
          <a:p>
            <a:pPr algn="ctr"/>
            <a:r>
              <a:rPr lang="he-IL" sz="3600" b="1" dirty="0"/>
              <a:t>דוגמה לביצוע סידור מחדש</a:t>
            </a:r>
            <a:endParaRPr lang="en-US" sz="3600" b="1" dirty="0"/>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grpSp>
        <p:nvGrpSpPr>
          <p:cNvPr id="20" name="Group 19">
            <a:extLst>
              <a:ext uri="{FF2B5EF4-FFF2-40B4-BE49-F238E27FC236}">
                <a16:creationId xmlns:a16="http://schemas.microsoft.com/office/drawing/2014/main" id="{738F65E3-B75C-3AB9-08FC-B4D98E27B735}"/>
              </a:ext>
            </a:extLst>
          </p:cNvPr>
          <p:cNvGrpSpPr/>
          <p:nvPr/>
        </p:nvGrpSpPr>
        <p:grpSpPr>
          <a:xfrm>
            <a:off x="2836348" y="1810812"/>
            <a:ext cx="2335566" cy="4646992"/>
            <a:chOff x="1475943" y="1895476"/>
            <a:chExt cx="2335566" cy="4646992"/>
          </a:xfrm>
        </p:grpSpPr>
        <p:sp>
          <p:nvSpPr>
            <p:cNvPr id="10" name="Rectangle: Rounded Corners 9">
              <a:extLst>
                <a:ext uri="{FF2B5EF4-FFF2-40B4-BE49-F238E27FC236}">
                  <a16:creationId xmlns:a16="http://schemas.microsoft.com/office/drawing/2014/main" id="{78A454FF-F268-CDBC-3D8B-F1383121626A}"/>
                </a:ext>
              </a:extLst>
            </p:cNvPr>
            <p:cNvSpPr/>
            <p:nvPr/>
          </p:nvSpPr>
          <p:spPr>
            <a:xfrm>
              <a:off x="1475943" y="1895476"/>
              <a:ext cx="2335566" cy="4646992"/>
            </a:xfrm>
            <a:prstGeom prst="roundRect">
              <a:avLst/>
            </a:prstGeom>
            <a:solidFill>
              <a:schemeClr val="accent1">
                <a:lumMod val="50000"/>
              </a:schemeClr>
            </a:solidFill>
            <a:ln w="38100">
              <a:solidFill>
                <a:schemeClr val="bg2">
                  <a:lumMod val="50000"/>
                  <a:lumOff val="50000"/>
                </a:schemeClr>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L" sz="2000" dirty="0"/>
            </a:p>
          </p:txBody>
        </p:sp>
        <p:sp>
          <p:nvSpPr>
            <p:cNvPr id="12" name="Rectangle: Rounded Corners 11">
              <a:extLst>
                <a:ext uri="{FF2B5EF4-FFF2-40B4-BE49-F238E27FC236}">
                  <a16:creationId xmlns:a16="http://schemas.microsoft.com/office/drawing/2014/main" id="{57B900C5-73CA-8069-371B-1BC646210332}"/>
                </a:ext>
              </a:extLst>
            </p:cNvPr>
            <p:cNvSpPr/>
            <p:nvPr/>
          </p:nvSpPr>
          <p:spPr>
            <a:xfrm>
              <a:off x="1694846" y="2068216"/>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1, heat 50</a:t>
              </a:r>
              <a:endParaRPr lang="en-IL" sz="2000" dirty="0">
                <a:solidFill>
                  <a:schemeClr val="tx1"/>
                </a:solidFill>
              </a:endParaRPr>
            </a:p>
          </p:txBody>
        </p:sp>
        <p:sp>
          <p:nvSpPr>
            <p:cNvPr id="13" name="Rectangle: Rounded Corners 12">
              <a:extLst>
                <a:ext uri="{FF2B5EF4-FFF2-40B4-BE49-F238E27FC236}">
                  <a16:creationId xmlns:a16="http://schemas.microsoft.com/office/drawing/2014/main" id="{ED84A2E4-4BF1-48AA-A987-56301F4B00ED}"/>
                </a:ext>
              </a:extLst>
            </p:cNvPr>
            <p:cNvSpPr/>
            <p:nvPr/>
          </p:nvSpPr>
          <p:spPr>
            <a:xfrm>
              <a:off x="1694846" y="2826444"/>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2, heat 25</a:t>
              </a:r>
              <a:endParaRPr lang="en-IL" sz="2000" dirty="0">
                <a:solidFill>
                  <a:schemeClr val="tx1"/>
                </a:solidFill>
              </a:endParaRPr>
            </a:p>
          </p:txBody>
        </p:sp>
        <p:sp>
          <p:nvSpPr>
            <p:cNvPr id="14" name="Rectangle: Rounded Corners 13">
              <a:extLst>
                <a:ext uri="{FF2B5EF4-FFF2-40B4-BE49-F238E27FC236}">
                  <a16:creationId xmlns:a16="http://schemas.microsoft.com/office/drawing/2014/main" id="{BA875095-9DF6-4D17-3A06-AC8342881DA7}"/>
                </a:ext>
              </a:extLst>
            </p:cNvPr>
            <p:cNvSpPr/>
            <p:nvPr/>
          </p:nvSpPr>
          <p:spPr>
            <a:xfrm>
              <a:off x="1684982" y="3584672"/>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3, heat 70</a:t>
              </a:r>
              <a:endParaRPr lang="en-IL" sz="2000" dirty="0">
                <a:solidFill>
                  <a:schemeClr val="tx1"/>
                </a:solidFill>
              </a:endParaRPr>
            </a:p>
          </p:txBody>
        </p:sp>
        <p:sp>
          <p:nvSpPr>
            <p:cNvPr id="15" name="Rectangle: Rounded Corners 14">
              <a:extLst>
                <a:ext uri="{FF2B5EF4-FFF2-40B4-BE49-F238E27FC236}">
                  <a16:creationId xmlns:a16="http://schemas.microsoft.com/office/drawing/2014/main" id="{CEEAAECB-8E2D-503D-F414-DD482E56A1E4}"/>
                </a:ext>
              </a:extLst>
            </p:cNvPr>
            <p:cNvSpPr/>
            <p:nvPr/>
          </p:nvSpPr>
          <p:spPr>
            <a:xfrm>
              <a:off x="1684981" y="4342900"/>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4, heat 40</a:t>
              </a:r>
              <a:endParaRPr lang="en-IL" sz="2000" dirty="0">
                <a:solidFill>
                  <a:schemeClr val="tx1"/>
                </a:solidFill>
              </a:endParaRPr>
            </a:p>
          </p:txBody>
        </p:sp>
        <p:sp>
          <p:nvSpPr>
            <p:cNvPr id="16" name="Rectangle: Rounded Corners 15">
              <a:extLst>
                <a:ext uri="{FF2B5EF4-FFF2-40B4-BE49-F238E27FC236}">
                  <a16:creationId xmlns:a16="http://schemas.microsoft.com/office/drawing/2014/main" id="{7FDB11D3-B0E7-97DC-54B7-38F631B83E7C}"/>
                </a:ext>
              </a:extLst>
            </p:cNvPr>
            <p:cNvSpPr/>
            <p:nvPr/>
          </p:nvSpPr>
          <p:spPr>
            <a:xfrm>
              <a:off x="1684978" y="5093362"/>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5, heat 90</a:t>
              </a:r>
              <a:endParaRPr lang="en-IL" sz="2000" dirty="0">
                <a:solidFill>
                  <a:schemeClr val="tx1"/>
                </a:solidFill>
              </a:endParaRPr>
            </a:p>
          </p:txBody>
        </p:sp>
        <p:sp>
          <p:nvSpPr>
            <p:cNvPr id="17" name="Rectangle: Rounded Corners 16">
              <a:extLst>
                <a:ext uri="{FF2B5EF4-FFF2-40B4-BE49-F238E27FC236}">
                  <a16:creationId xmlns:a16="http://schemas.microsoft.com/office/drawing/2014/main" id="{635CAC64-D3C7-01E6-BE10-3600547CD187}"/>
                </a:ext>
              </a:extLst>
            </p:cNvPr>
            <p:cNvSpPr/>
            <p:nvPr/>
          </p:nvSpPr>
          <p:spPr>
            <a:xfrm>
              <a:off x="1684979" y="5817915"/>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6, heat 75</a:t>
              </a:r>
              <a:endParaRPr lang="en-IL" sz="2000" dirty="0">
                <a:solidFill>
                  <a:schemeClr val="tx1"/>
                </a:solidFill>
              </a:endParaRPr>
            </a:p>
          </p:txBody>
        </p:sp>
      </p:grpSp>
      <p:grpSp>
        <p:nvGrpSpPr>
          <p:cNvPr id="28" name="Group 27">
            <a:extLst>
              <a:ext uri="{FF2B5EF4-FFF2-40B4-BE49-F238E27FC236}">
                <a16:creationId xmlns:a16="http://schemas.microsoft.com/office/drawing/2014/main" id="{10948752-4C1E-EE08-DD4F-D04617E9F156}"/>
              </a:ext>
            </a:extLst>
          </p:cNvPr>
          <p:cNvGrpSpPr/>
          <p:nvPr/>
        </p:nvGrpSpPr>
        <p:grpSpPr>
          <a:xfrm>
            <a:off x="6844534" y="1809751"/>
            <a:ext cx="2335566" cy="4646992"/>
            <a:chOff x="6844534" y="1963652"/>
            <a:chExt cx="2335566" cy="4646992"/>
          </a:xfrm>
        </p:grpSpPr>
        <p:sp>
          <p:nvSpPr>
            <p:cNvPr id="19" name="Rectangle: Rounded Corners 18">
              <a:extLst>
                <a:ext uri="{FF2B5EF4-FFF2-40B4-BE49-F238E27FC236}">
                  <a16:creationId xmlns:a16="http://schemas.microsoft.com/office/drawing/2014/main" id="{F5D1AFB7-E58D-839D-AC88-D72AA3D03F63}"/>
                </a:ext>
              </a:extLst>
            </p:cNvPr>
            <p:cNvSpPr/>
            <p:nvPr/>
          </p:nvSpPr>
          <p:spPr>
            <a:xfrm>
              <a:off x="6844534" y="1963652"/>
              <a:ext cx="2335566" cy="4646992"/>
            </a:xfrm>
            <a:prstGeom prst="roundRect">
              <a:avLst/>
            </a:prstGeom>
            <a:solidFill>
              <a:schemeClr val="accent1">
                <a:lumMod val="50000"/>
              </a:schemeClr>
            </a:solidFill>
            <a:ln w="38100">
              <a:solidFill>
                <a:schemeClr val="bg2">
                  <a:lumMod val="50000"/>
                  <a:lumOff val="50000"/>
                </a:schemeClr>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L" sz="2000"/>
            </a:p>
          </p:txBody>
        </p:sp>
        <p:sp>
          <p:nvSpPr>
            <p:cNvPr id="21" name="Rectangle: Rounded Corners 20">
              <a:extLst>
                <a:ext uri="{FF2B5EF4-FFF2-40B4-BE49-F238E27FC236}">
                  <a16:creationId xmlns:a16="http://schemas.microsoft.com/office/drawing/2014/main" id="{CFDB52D2-07CD-09D3-0A7D-354068FAD62E}"/>
                </a:ext>
              </a:extLst>
            </p:cNvPr>
            <p:cNvSpPr/>
            <p:nvPr/>
          </p:nvSpPr>
          <p:spPr>
            <a:xfrm>
              <a:off x="7053573" y="2094017"/>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5, heat 90</a:t>
              </a:r>
              <a:endParaRPr lang="en-IL" sz="2000" dirty="0">
                <a:solidFill>
                  <a:schemeClr val="tx1"/>
                </a:solidFill>
              </a:endParaRPr>
            </a:p>
          </p:txBody>
        </p:sp>
        <p:sp>
          <p:nvSpPr>
            <p:cNvPr id="22" name="Rectangle: Rounded Corners 21">
              <a:extLst>
                <a:ext uri="{FF2B5EF4-FFF2-40B4-BE49-F238E27FC236}">
                  <a16:creationId xmlns:a16="http://schemas.microsoft.com/office/drawing/2014/main" id="{95E46A09-0E1B-2578-9F58-8042E4D19C8A}"/>
                </a:ext>
              </a:extLst>
            </p:cNvPr>
            <p:cNvSpPr/>
            <p:nvPr/>
          </p:nvSpPr>
          <p:spPr>
            <a:xfrm>
              <a:off x="7053572" y="2811223"/>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6, heat 75</a:t>
              </a:r>
              <a:endParaRPr lang="en-IL" sz="2000" dirty="0">
                <a:solidFill>
                  <a:schemeClr val="tx1"/>
                </a:solidFill>
              </a:endParaRPr>
            </a:p>
          </p:txBody>
        </p:sp>
        <p:sp>
          <p:nvSpPr>
            <p:cNvPr id="23" name="Rectangle: Rounded Corners 22">
              <a:extLst>
                <a:ext uri="{FF2B5EF4-FFF2-40B4-BE49-F238E27FC236}">
                  <a16:creationId xmlns:a16="http://schemas.microsoft.com/office/drawing/2014/main" id="{8CD883DF-6FA0-109E-4E0D-F7B813AA6A5F}"/>
                </a:ext>
              </a:extLst>
            </p:cNvPr>
            <p:cNvSpPr/>
            <p:nvPr/>
          </p:nvSpPr>
          <p:spPr>
            <a:xfrm>
              <a:off x="7053572" y="3532581"/>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1, heat 50</a:t>
              </a:r>
              <a:endParaRPr lang="en-IL" sz="2000" dirty="0">
                <a:solidFill>
                  <a:schemeClr val="tx1"/>
                </a:solidFill>
              </a:endParaRPr>
            </a:p>
          </p:txBody>
        </p:sp>
        <p:sp>
          <p:nvSpPr>
            <p:cNvPr id="24" name="Rectangle: Rounded Corners 23">
              <a:extLst>
                <a:ext uri="{FF2B5EF4-FFF2-40B4-BE49-F238E27FC236}">
                  <a16:creationId xmlns:a16="http://schemas.microsoft.com/office/drawing/2014/main" id="{E224B4DA-EB0A-404A-3855-767C8C5D583D}"/>
                </a:ext>
              </a:extLst>
            </p:cNvPr>
            <p:cNvSpPr/>
            <p:nvPr/>
          </p:nvSpPr>
          <p:spPr>
            <a:xfrm>
              <a:off x="7053572" y="4290809"/>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2, heat 25</a:t>
              </a:r>
              <a:endParaRPr lang="en-IL" sz="2000" dirty="0">
                <a:solidFill>
                  <a:schemeClr val="tx1"/>
                </a:solidFill>
              </a:endParaRPr>
            </a:p>
          </p:txBody>
        </p:sp>
        <p:sp>
          <p:nvSpPr>
            <p:cNvPr id="25" name="Rectangle: Rounded Corners 24">
              <a:extLst>
                <a:ext uri="{FF2B5EF4-FFF2-40B4-BE49-F238E27FC236}">
                  <a16:creationId xmlns:a16="http://schemas.microsoft.com/office/drawing/2014/main" id="{CD75AC13-20E8-AD95-26C5-C8C35A67BAF0}"/>
                </a:ext>
              </a:extLst>
            </p:cNvPr>
            <p:cNvSpPr/>
            <p:nvPr/>
          </p:nvSpPr>
          <p:spPr>
            <a:xfrm>
              <a:off x="7043708" y="5049037"/>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3, heat 70</a:t>
              </a:r>
              <a:endParaRPr lang="en-IL" sz="2000" dirty="0">
                <a:solidFill>
                  <a:schemeClr val="tx1"/>
                </a:solidFill>
              </a:endParaRPr>
            </a:p>
          </p:txBody>
        </p:sp>
        <p:sp>
          <p:nvSpPr>
            <p:cNvPr id="26" name="Rectangle: Rounded Corners 25">
              <a:extLst>
                <a:ext uri="{FF2B5EF4-FFF2-40B4-BE49-F238E27FC236}">
                  <a16:creationId xmlns:a16="http://schemas.microsoft.com/office/drawing/2014/main" id="{874E8E15-4416-B8C7-26E1-44F91DB4AF22}"/>
                </a:ext>
              </a:extLst>
            </p:cNvPr>
            <p:cNvSpPr/>
            <p:nvPr/>
          </p:nvSpPr>
          <p:spPr>
            <a:xfrm>
              <a:off x="7043707" y="5807265"/>
              <a:ext cx="1917487" cy="6025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BBL 4, heat 40</a:t>
              </a:r>
              <a:endParaRPr lang="en-IL" sz="2000" dirty="0">
                <a:solidFill>
                  <a:schemeClr val="tx1"/>
                </a:solidFill>
              </a:endParaRPr>
            </a:p>
          </p:txBody>
        </p:sp>
      </p:grpSp>
      <p:sp>
        <p:nvSpPr>
          <p:cNvPr id="27" name="Arrow: Right 26">
            <a:extLst>
              <a:ext uri="{FF2B5EF4-FFF2-40B4-BE49-F238E27FC236}">
                <a16:creationId xmlns:a16="http://schemas.microsoft.com/office/drawing/2014/main" id="{0733A357-4961-6D01-5B86-79EA546F725D}"/>
              </a:ext>
            </a:extLst>
          </p:cNvPr>
          <p:cNvSpPr/>
          <p:nvPr/>
        </p:nvSpPr>
        <p:spPr>
          <a:xfrm>
            <a:off x="5413972" y="3757196"/>
            <a:ext cx="1221521" cy="3797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517447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62AA4-6191-7525-BE73-C6090B191C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9EEBA-CC7D-84A1-F629-F42E194112AC}"/>
              </a:ext>
            </a:extLst>
          </p:cNvPr>
          <p:cNvSpPr>
            <a:spLocks noGrp="1"/>
          </p:cNvSpPr>
          <p:nvPr>
            <p:ph type="title"/>
          </p:nvPr>
        </p:nvSpPr>
        <p:spPr>
          <a:xfrm>
            <a:off x="914398" y="365125"/>
            <a:ext cx="10439401" cy="1617017"/>
          </a:xfrm>
        </p:spPr>
        <p:txBody>
          <a:bodyPr>
            <a:normAutofit/>
          </a:bodyPr>
          <a:lstStyle/>
          <a:p>
            <a:pPr algn="ctr" rtl="1"/>
            <a:r>
              <a:rPr lang="he-IL" sz="3600" b="1" dirty="0"/>
              <a:t>נקודות מנחות לשיטת עדכון הכתובות</a:t>
            </a:r>
            <a:endParaRPr lang="en-US" sz="3600" b="1" dirty="0"/>
          </a:p>
        </p:txBody>
      </p:sp>
      <p:sp>
        <p:nvSpPr>
          <p:cNvPr id="5" name="Slide Number Placeholder 4">
            <a:extLst>
              <a:ext uri="{FF2B5EF4-FFF2-40B4-BE49-F238E27FC236}">
                <a16:creationId xmlns:a16="http://schemas.microsoft.com/office/drawing/2014/main" id="{5EE5243C-AB68-8A60-1B6D-CA083BC6EEF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pic>
        <p:nvPicPr>
          <p:cNvPr id="1026" name="Picture 2" descr="Amazon.com: PC Paper 23&quot; x 35&quot; Gloss Sheets BS 100 White Long Printer Print  Artist Computer Print Draw Papers Art : Home &amp; Kitchen">
            <a:extLst>
              <a:ext uri="{FF2B5EF4-FFF2-40B4-BE49-F238E27FC236}">
                <a16:creationId xmlns:a16="http://schemas.microsoft.com/office/drawing/2014/main" id="{2B46652C-66A7-4921-494C-21450D4E8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065" y="4559934"/>
            <a:ext cx="4547498" cy="193294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AF03419F-AFA1-87E8-1525-7491EAC153B4}"/>
              </a:ext>
            </a:extLst>
          </p:cNvPr>
          <p:cNvSpPr txBox="1">
            <a:spLocks/>
          </p:cNvSpPr>
          <p:nvPr/>
        </p:nvSpPr>
        <p:spPr>
          <a:xfrm>
            <a:off x="1140737" y="1982142"/>
            <a:ext cx="9678154"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en-US" sz="2400" dirty="0"/>
          </a:p>
        </p:txBody>
      </p:sp>
      <p:sp>
        <p:nvSpPr>
          <p:cNvPr id="8" name="Content Placeholder 3">
            <a:extLst>
              <a:ext uri="{FF2B5EF4-FFF2-40B4-BE49-F238E27FC236}">
                <a16:creationId xmlns:a16="http://schemas.microsoft.com/office/drawing/2014/main" id="{517EC32C-D84A-6668-6FE1-9342206B73A4}"/>
              </a:ext>
            </a:extLst>
          </p:cNvPr>
          <p:cNvSpPr txBox="1">
            <a:spLocks/>
          </p:cNvSpPr>
          <p:nvPr/>
        </p:nvSpPr>
        <p:spPr>
          <a:xfrm>
            <a:off x="1893683" y="1785320"/>
            <a:ext cx="8925208" cy="280478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2800" dirty="0"/>
              <a:t>לקוד המקורי יש נקודת התחלה ונקודת סיום.</a:t>
            </a:r>
          </a:p>
          <a:p>
            <a:pPr algn="r" rtl="1"/>
            <a:r>
              <a:rPr lang="he-IL" sz="2800" dirty="0"/>
              <a:t>המטרה – ליצור נקודות התחלה וסיום חדשות, בהתאם לרמת החום המקסימלית של </a:t>
            </a:r>
            <a:r>
              <a:rPr lang="en-US" sz="2800" dirty="0"/>
              <a:t>BBL</a:t>
            </a:r>
            <a:r>
              <a:rPr lang="he-IL" sz="2800" dirty="0"/>
              <a:t> כלשהו.</a:t>
            </a:r>
          </a:p>
          <a:p>
            <a:pPr algn="r" rtl="1"/>
            <a:r>
              <a:rPr lang="he-IL" sz="2800" dirty="0"/>
              <a:t>הקשר בין הכתובת הראשונה והכתובת האחרונה, יוצר גליל.</a:t>
            </a:r>
          </a:p>
          <a:p>
            <a:pPr algn="r" rtl="1"/>
            <a:r>
              <a:rPr lang="he-IL" sz="2800" dirty="0"/>
              <a:t>היתרון ברעיון שלנו – לעומת </a:t>
            </a:r>
            <a:r>
              <a:rPr lang="en-US" sz="2800" dirty="0"/>
              <a:t>btranslate-mt3</a:t>
            </a:r>
            <a:r>
              <a:rPr lang="he-IL" sz="2800" dirty="0"/>
              <a:t>, קידדנו פחות פקודות קפיצה</a:t>
            </a:r>
          </a:p>
          <a:p>
            <a:pPr lvl="1" algn="r" rtl="1"/>
            <a:r>
              <a:rPr lang="he-IL" sz="2600" dirty="0"/>
              <a:t>עבור קוד ארוך היתרון ברור</a:t>
            </a:r>
          </a:p>
          <a:p>
            <a:pPr lvl="1" algn="r" rtl="1"/>
            <a:r>
              <a:rPr lang="he-IL" sz="2600" dirty="0"/>
              <a:t>הקוד אמור לבצע פחות פקודות עבור כל רצף של בלוקים.</a:t>
            </a:r>
          </a:p>
        </p:txBody>
      </p:sp>
    </p:spTree>
    <p:extLst>
      <p:ext uri="{BB962C8B-B14F-4D97-AF65-F5344CB8AC3E}">
        <p14:creationId xmlns:p14="http://schemas.microsoft.com/office/powerpoint/2010/main" val="736036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898A-77EE-D03A-FBC4-623E49C9B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94586-3ECD-DB53-25CE-4F28A4C844D4}"/>
              </a:ext>
            </a:extLst>
          </p:cNvPr>
          <p:cNvSpPr>
            <a:spLocks noGrp="1"/>
          </p:cNvSpPr>
          <p:nvPr>
            <p:ph type="title"/>
          </p:nvPr>
        </p:nvSpPr>
        <p:spPr>
          <a:xfrm>
            <a:off x="914398" y="365125"/>
            <a:ext cx="10439401" cy="1617017"/>
          </a:xfrm>
        </p:spPr>
        <p:txBody>
          <a:bodyPr>
            <a:normAutofit/>
          </a:bodyPr>
          <a:lstStyle/>
          <a:p>
            <a:pPr algn="ctr" rtl="1"/>
            <a:r>
              <a:rPr lang="he-IL" sz="3600" b="1" dirty="0"/>
              <a:t>סידור מחדש של הכתובות לאחר </a:t>
            </a:r>
            <a:r>
              <a:rPr lang="en-US" sz="3600" b="1" dirty="0"/>
              <a:t>REORDER</a:t>
            </a:r>
          </a:p>
        </p:txBody>
      </p:sp>
      <p:sp>
        <p:nvSpPr>
          <p:cNvPr id="4" name="Content Placeholder 3">
            <a:extLst>
              <a:ext uri="{FF2B5EF4-FFF2-40B4-BE49-F238E27FC236}">
                <a16:creationId xmlns:a16="http://schemas.microsoft.com/office/drawing/2014/main" id="{0A4F8F4D-BF94-A52F-8208-6B6B7F58A934}"/>
              </a:ext>
            </a:extLst>
          </p:cNvPr>
          <p:cNvSpPr>
            <a:spLocks noGrp="1"/>
          </p:cNvSpPr>
          <p:nvPr>
            <p:ph sz="quarter" idx="11"/>
          </p:nvPr>
        </p:nvSpPr>
        <p:spPr>
          <a:xfrm>
            <a:off x="1140737" y="1982142"/>
            <a:ext cx="9678154" cy="3747180"/>
          </a:xfrm>
        </p:spPr>
        <p:txBody>
          <a:bodyPr>
            <a:normAutofit/>
          </a:bodyPr>
          <a:lstStyle/>
          <a:p>
            <a:pPr algn="r" rtl="1"/>
            <a:r>
              <a:rPr lang="he-IL" sz="2400" dirty="0"/>
              <a:t>שלב 1 – ניסיון מימוש ראשון – כתובת ההתחלה של </a:t>
            </a:r>
            <a:r>
              <a:rPr lang="en-US" sz="2400" dirty="0"/>
              <a:t>TC2</a:t>
            </a:r>
            <a:r>
              <a:rPr lang="he-IL" sz="2400" dirty="0"/>
              <a:t> תהיה הכתובת </a:t>
            </a:r>
            <a:r>
              <a:rPr lang="en-US" sz="2400" dirty="0"/>
              <a:t>0x0</a:t>
            </a:r>
            <a:endParaRPr lang="he-IL" sz="2400" dirty="0"/>
          </a:p>
          <a:p>
            <a:pPr lvl="1" algn="r" rtl="1"/>
            <a:r>
              <a:rPr lang="he-IL" sz="2000" dirty="0"/>
              <a:t>חסרון שלב 1 – זוהי כתובת אסורה ולכן קיבלנו </a:t>
            </a:r>
            <a:r>
              <a:rPr lang="en-US" sz="2000" dirty="0"/>
              <a:t>SEGFAULT</a:t>
            </a:r>
            <a:endParaRPr lang="he-IL" sz="2000" dirty="0"/>
          </a:p>
          <a:p>
            <a:pPr lvl="1" algn="r" rtl="1"/>
            <a:r>
              <a:rPr lang="he-IL" sz="2000" dirty="0"/>
              <a:t>יתרון שלב 1 – ניתן לראות בקלות את המרחקים בין הפקודות השונות.</a:t>
            </a:r>
          </a:p>
          <a:p>
            <a:pPr algn="r" rtl="1"/>
            <a:r>
              <a:rPr lang="he-IL" sz="2400" dirty="0"/>
              <a:t>שלב 2 – המימוש עצמו – החזרת </a:t>
            </a:r>
            <a:r>
              <a:rPr lang="en-US" sz="2400" dirty="0"/>
              <a:t>TC2</a:t>
            </a:r>
            <a:r>
              <a:rPr lang="he-IL" sz="2400" dirty="0"/>
              <a:t> להיות בכתובתו המקורית הנתונה מהקוד.</a:t>
            </a:r>
          </a:p>
          <a:p>
            <a:pPr lvl="1" algn="r" rtl="1"/>
            <a:r>
              <a:rPr lang="he-IL" sz="2200" dirty="0"/>
              <a:t>יתרון – לאחר שלב 1, פרט לכתובות הקצה ולמקרים בעייתים, כל פקודות הקפיצה טופלו כהלכה ועובדות באותה הפונקציונליות כפי שהיו במקור.</a:t>
            </a:r>
          </a:p>
          <a:p>
            <a:pPr lvl="1" algn="r" rtl="1"/>
            <a:r>
              <a:rPr lang="he-IL" sz="2200" dirty="0"/>
              <a:t>חסרון – קפיצות מסוף הקוד (</a:t>
            </a:r>
            <a:r>
              <a:rPr lang="en-US" sz="2200" dirty="0"/>
              <a:t>BBL 0</a:t>
            </a:r>
            <a:r>
              <a:rPr lang="he-IL" sz="2200" dirty="0"/>
              <a:t>) התבלגנו.</a:t>
            </a:r>
          </a:p>
        </p:txBody>
      </p:sp>
      <p:sp>
        <p:nvSpPr>
          <p:cNvPr id="5" name="Slide Number Placeholder 4">
            <a:extLst>
              <a:ext uri="{FF2B5EF4-FFF2-40B4-BE49-F238E27FC236}">
                <a16:creationId xmlns:a16="http://schemas.microsoft.com/office/drawing/2014/main" id="{5DC4FED1-904C-53B1-5450-1FF266D37E33}"/>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921544745"/>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{BEE8B15D-129C-46E2-AA35-834509E23F8A}tf22318419_win32</Template>
  <TotalTime>5668</TotalTime>
  <Words>1513</Words>
  <Application>Microsoft Office PowerPoint</Application>
  <PresentationFormat>Widescreen</PresentationFormat>
  <Paragraphs>197</Paragraphs>
  <Slides>26</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JetBrains Mono</vt:lpstr>
      <vt:lpstr>Tenorite</vt:lpstr>
      <vt:lpstr>Custom</vt:lpstr>
      <vt:lpstr>תרגום ואופטימיזציה דינמיים של קוד 046275 פרויקט סיום</vt:lpstr>
      <vt:lpstr>מטרת הפרויקט ותוצאה צפויה</vt:lpstr>
      <vt:lpstr>שיטת הפעולה</vt:lpstr>
      <vt:lpstr>שיטת הפעולה</vt:lpstr>
      <vt:lpstr>איסוף המידע - profiling</vt:lpstr>
      <vt:lpstr>סידור מחדש של הBBLים - REORDER</vt:lpstr>
      <vt:lpstr>דוגמה לביצוע סידור מחדש</vt:lpstr>
      <vt:lpstr>נקודות מנחות לשיטת עדכון הכתובות</vt:lpstr>
      <vt:lpstr>סידור מחדש של הכתובות לאחר REORDER</vt:lpstr>
      <vt:lpstr>עדכון הכתובות לאחר סידור מחדש</vt:lpstr>
      <vt:lpstr>עדכון הכתובות לאחר סידור מחדש</vt:lpstr>
      <vt:lpstr>קשיים והתמודדויות</vt:lpstr>
      <vt:lpstr>קשיים והתמודדויות</vt:lpstr>
      <vt:lpstr>קשיים והתמודדויות</vt:lpstr>
      <vt:lpstr>קשיים והתמודדויות</vt:lpstr>
      <vt:lpstr>שיפור ביצועים</vt:lpstr>
      <vt:lpstr>PowerPoint Presentation</vt:lpstr>
      <vt:lpstr>PowerPoint Presentation</vt:lpstr>
      <vt:lpstr>PowerPoint Presentation</vt:lpstr>
      <vt:lpstr>PowerPoint Presentation</vt:lpstr>
      <vt:lpstr>PowerPoint Presentation</vt:lpstr>
      <vt:lpstr>PowerPoint Presentation</vt:lpstr>
      <vt:lpstr>שיפור ביצועים – תוצאות perf stats</vt:lpstr>
      <vt:lpstr>שיפור ביצועים –סיכום תוצאות perf stats</vt:lpstr>
      <vt:lpstr>אילו עוד שיפורים היינו מוסיפים?</vt:lpstr>
      <vt:lpstr>תודה!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Lior ILOVICH</dc:creator>
  <cp:lastModifiedBy>Lior ILOVICH</cp:lastModifiedBy>
  <cp:revision>27</cp:revision>
  <dcterms:created xsi:type="dcterms:W3CDTF">2024-10-31T18:19:38Z</dcterms:created>
  <dcterms:modified xsi:type="dcterms:W3CDTF">2024-11-04T16:51:04Z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